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fntdata" ContentType="application/x-fontdata"/>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72" r:id="rId3"/>
    <p:sldId id="270" r:id="rId4"/>
    <p:sldId id="273" r:id="rId5"/>
    <p:sldId id="297" r:id="rId6"/>
    <p:sldId id="287" r:id="rId7"/>
    <p:sldId id="291" r:id="rId8"/>
    <p:sldId id="288" r:id="rId9"/>
    <p:sldId id="289" r:id="rId10"/>
    <p:sldId id="290" r:id="rId11"/>
    <p:sldId id="292" r:id="rId12"/>
    <p:sldId id="293" r:id="rId13"/>
    <p:sldId id="294" r:id="rId14"/>
    <p:sldId id="295" r:id="rId15"/>
    <p:sldId id="275" r:id="rId16"/>
    <p:sldId id="276" r:id="rId17"/>
    <p:sldId id="282" r:id="rId18"/>
    <p:sldId id="281" r:id="rId19"/>
    <p:sldId id="277" r:id="rId20"/>
    <p:sldId id="280" r:id="rId21"/>
    <p:sldId id="283" r:id="rId22"/>
    <p:sldId id="284" r:id="rId23"/>
    <p:sldId id="285" r:id="rId24"/>
    <p:sldId id="286" r:id="rId25"/>
    <p:sldId id="296" r:id="rId26"/>
    <p:sldId id="279" r:id="rId27"/>
    <p:sldId id="258" r:id="rId28"/>
    <p:sldId id="298" r:id="rId29"/>
  </p:sldIdLst>
  <p:sldSz cx="9144000" cy="6858000" type="screen4x3"/>
  <p:notesSz cx="6858000" cy="9144000"/>
  <p:embeddedFontLst>
    <p:embeddedFont>
      <p:font typeface="Aharoni" panose="02010803020104030203" pitchFamily="2" charset="-79"/>
      <p:bold r:id="rId30"/>
    </p:embeddedFont>
    <p:embeddedFont>
      <p:font typeface="Aaron" panose="02020900000000000000" pitchFamily="18" charset="0"/>
      <p:bold r:id="rId3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9CC00"/>
    <a:srgbClr val="DAE8F6"/>
    <a:srgbClr val="EFF5FB"/>
    <a:srgbClr val="009900"/>
    <a:srgbClr val="996633"/>
    <a:srgbClr val="CC9900"/>
    <a:srgbClr val="CC66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p:scale>
          <a:sx n="68" d="100"/>
          <a:sy n="68" d="100"/>
        </p:scale>
        <p:origin x="1190" y="72"/>
      </p:cViewPr>
      <p:guideLst/>
    </p:cSldViewPr>
  </p:slideViewPr>
  <p:notesTextViewPr>
    <p:cViewPr>
      <p:scale>
        <a:sx n="1" d="1"/>
        <a:sy n="1" d="1"/>
      </p:scale>
      <p:origin x="0" y="0"/>
    </p:cViewPr>
  </p:notesTextViewPr>
  <p:sorterViewPr>
    <p:cViewPr>
      <p:scale>
        <a:sx n="100" d="100"/>
        <a:sy n="100" d="100"/>
      </p:scale>
      <p:origin x="0" y="-476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0044AC-6383-4476-BD09-72F101BA110A}"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1926593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0044AC-6383-4476-BD09-72F101BA110A}"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4137182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0044AC-6383-4476-BD09-72F101BA110A}"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3443013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0044AC-6383-4476-BD09-72F101BA110A}"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1031696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0044AC-6383-4476-BD09-72F101BA110A}"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169392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0044AC-6383-4476-BD09-72F101BA110A}"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2628275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0044AC-6383-4476-BD09-72F101BA110A}" type="datetimeFigureOut">
              <a:rPr lang="en-US" smtClean="0"/>
              <a:t>9/30/2014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2518958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0044AC-6383-4476-BD09-72F101BA110A}" type="datetimeFigureOut">
              <a:rPr lang="en-US" smtClean="0"/>
              <a:t>9/30/2014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3994363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0044AC-6383-4476-BD09-72F101BA110A}" type="datetimeFigureOut">
              <a:rPr lang="en-US" smtClean="0"/>
              <a:t>9/30/2014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2692814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044AC-6383-4476-BD09-72F101BA110A}"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295709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044AC-6383-4476-BD09-72F101BA110A}"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1719290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044AC-6383-4476-BD09-72F101BA110A}" type="datetimeFigureOut">
              <a:rPr lang="en-US" smtClean="0"/>
              <a:t>9/30/2014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2C981-85A1-431C-A15F-1643B19F5392}" type="slidenum">
              <a:rPr lang="en-US" smtClean="0"/>
              <a:t>‹#›</a:t>
            </a:fld>
            <a:endParaRPr lang="en-US"/>
          </a:p>
        </p:txBody>
      </p:sp>
    </p:spTree>
    <p:extLst>
      <p:ext uri="{BB962C8B-B14F-4D97-AF65-F5344CB8AC3E}">
        <p14:creationId xmlns:p14="http://schemas.microsoft.com/office/powerpoint/2010/main" val="39570593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 Id="rId6" Type="http://schemas.openxmlformats.org/officeDocument/2006/relationships/image" Target="../media/image14.WMF"/><Relationship Id="rId5" Type="http://schemas.openxmlformats.org/officeDocument/2006/relationships/image" Target="../media/image13.jpeg"/><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 Id="rId5" Type="http://schemas.openxmlformats.org/officeDocument/2006/relationships/image" Target="../media/image16.emf"/><Relationship Id="rId4" Type="http://schemas.openxmlformats.org/officeDocument/2006/relationships/image" Target="../media/image15.e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2" name="Rounded Rectangle 31"/>
          <p:cNvSpPr/>
          <p:nvPr/>
        </p:nvSpPr>
        <p:spPr>
          <a:xfrm rot="685272">
            <a:off x="555531" y="4951318"/>
            <a:ext cx="1615082" cy="1542793"/>
          </a:xfrm>
          <a:prstGeom prst="roundRect">
            <a:avLst/>
          </a:prstGeom>
          <a:solidFill>
            <a:srgbClr val="FFFFFF">
              <a:alpha val="74902"/>
            </a:srgb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rot="21120435">
            <a:off x="516399" y="3435619"/>
            <a:ext cx="1539128" cy="1498576"/>
          </a:xfrm>
          <a:prstGeom prst="roundRect">
            <a:avLst/>
          </a:prstGeom>
          <a:solidFill>
            <a:srgbClr val="FFFFFF">
              <a:alpha val="74902"/>
            </a:srgb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702150" y="3601730"/>
            <a:ext cx="1166355" cy="1166355"/>
            <a:chOff x="803362" y="3951300"/>
            <a:chExt cx="963930" cy="963930"/>
          </a:xfrm>
        </p:grpSpPr>
        <p:sp>
          <p:nvSpPr>
            <p:cNvPr id="12" name="Freeform 7"/>
            <p:cNvSpPr>
              <a:spLocks/>
            </p:cNvSpPr>
            <p:nvPr/>
          </p:nvSpPr>
          <p:spPr bwMode="auto">
            <a:xfrm>
              <a:off x="840033" y="3987971"/>
              <a:ext cx="892334" cy="892334"/>
            </a:xfrm>
            <a:custGeom>
              <a:avLst/>
              <a:gdLst>
                <a:gd name="T0" fmla="*/ 1020 w 1023"/>
                <a:gd name="T1" fmla="*/ 460 h 1023"/>
                <a:gd name="T2" fmla="*/ 1000 w 1023"/>
                <a:gd name="T3" fmla="*/ 360 h 1023"/>
                <a:gd name="T4" fmla="*/ 962 w 1023"/>
                <a:gd name="T5" fmla="*/ 268 h 1023"/>
                <a:gd name="T6" fmla="*/ 906 w 1023"/>
                <a:gd name="T7" fmla="*/ 187 h 1023"/>
                <a:gd name="T8" fmla="*/ 837 w 1023"/>
                <a:gd name="T9" fmla="*/ 117 h 1023"/>
                <a:gd name="T10" fmla="*/ 755 w 1023"/>
                <a:gd name="T11" fmla="*/ 63 h 1023"/>
                <a:gd name="T12" fmla="*/ 664 w 1023"/>
                <a:gd name="T13" fmla="*/ 23 h 1023"/>
                <a:gd name="T14" fmla="*/ 564 w 1023"/>
                <a:gd name="T15" fmla="*/ 3 h 1023"/>
                <a:gd name="T16" fmla="*/ 460 w 1023"/>
                <a:gd name="T17" fmla="*/ 3 h 1023"/>
                <a:gd name="T18" fmla="*/ 360 w 1023"/>
                <a:gd name="T19" fmla="*/ 23 h 1023"/>
                <a:gd name="T20" fmla="*/ 268 w 1023"/>
                <a:gd name="T21" fmla="*/ 63 h 1023"/>
                <a:gd name="T22" fmla="*/ 187 w 1023"/>
                <a:gd name="T23" fmla="*/ 117 h 1023"/>
                <a:gd name="T24" fmla="*/ 117 w 1023"/>
                <a:gd name="T25" fmla="*/ 187 h 1023"/>
                <a:gd name="T26" fmla="*/ 63 w 1023"/>
                <a:gd name="T27" fmla="*/ 268 h 1023"/>
                <a:gd name="T28" fmla="*/ 24 w 1023"/>
                <a:gd name="T29" fmla="*/ 360 h 1023"/>
                <a:gd name="T30" fmla="*/ 3 w 1023"/>
                <a:gd name="T31" fmla="*/ 460 h 1023"/>
                <a:gd name="T32" fmla="*/ 2 w 1023"/>
                <a:gd name="T33" fmla="*/ 546 h 1023"/>
                <a:gd name="T34" fmla="*/ 11 w 1023"/>
                <a:gd name="T35" fmla="*/ 613 h 1023"/>
                <a:gd name="T36" fmla="*/ 27 w 1023"/>
                <a:gd name="T37" fmla="*/ 676 h 1023"/>
                <a:gd name="T38" fmla="*/ 52 w 1023"/>
                <a:gd name="T39" fmla="*/ 736 h 1023"/>
                <a:gd name="T40" fmla="*/ 83 w 1023"/>
                <a:gd name="T41" fmla="*/ 791 h 1023"/>
                <a:gd name="T42" fmla="*/ 123 w 1023"/>
                <a:gd name="T43" fmla="*/ 843 h 1023"/>
                <a:gd name="T44" fmla="*/ 166 w 1023"/>
                <a:gd name="T45" fmla="*/ 888 h 1023"/>
                <a:gd name="T46" fmla="*/ 217 w 1023"/>
                <a:gd name="T47" fmla="*/ 928 h 1023"/>
                <a:gd name="T48" fmla="*/ 453 w 1023"/>
                <a:gd name="T49" fmla="*/ 651 h 1023"/>
                <a:gd name="T50" fmla="*/ 416 w 1023"/>
                <a:gd name="T51" fmla="*/ 628 h 1023"/>
                <a:gd name="T52" fmla="*/ 387 w 1023"/>
                <a:gd name="T53" fmla="*/ 596 h 1023"/>
                <a:gd name="T54" fmla="*/ 368 w 1023"/>
                <a:gd name="T55" fmla="*/ 557 h 1023"/>
                <a:gd name="T56" fmla="*/ 361 w 1023"/>
                <a:gd name="T57" fmla="*/ 512 h 1023"/>
                <a:gd name="T58" fmla="*/ 373 w 1023"/>
                <a:gd name="T59" fmla="*/ 453 h 1023"/>
                <a:gd name="T60" fmla="*/ 406 w 1023"/>
                <a:gd name="T61" fmla="*/ 405 h 1023"/>
                <a:gd name="T62" fmla="*/ 453 w 1023"/>
                <a:gd name="T63" fmla="*/ 372 h 1023"/>
                <a:gd name="T64" fmla="*/ 512 w 1023"/>
                <a:gd name="T65" fmla="*/ 361 h 1023"/>
                <a:gd name="T66" fmla="*/ 571 w 1023"/>
                <a:gd name="T67" fmla="*/ 372 h 1023"/>
                <a:gd name="T68" fmla="*/ 619 w 1023"/>
                <a:gd name="T69" fmla="*/ 405 h 1023"/>
                <a:gd name="T70" fmla="*/ 652 w 1023"/>
                <a:gd name="T71" fmla="*/ 453 h 1023"/>
                <a:gd name="T72" fmla="*/ 663 w 1023"/>
                <a:gd name="T73" fmla="*/ 512 h 1023"/>
                <a:gd name="T74" fmla="*/ 652 w 1023"/>
                <a:gd name="T75" fmla="*/ 570 h 1023"/>
                <a:gd name="T76" fmla="*/ 619 w 1023"/>
                <a:gd name="T77" fmla="*/ 618 h 1023"/>
                <a:gd name="T78" fmla="*/ 571 w 1023"/>
                <a:gd name="T79" fmla="*/ 651 h 1023"/>
                <a:gd name="T80" fmla="*/ 512 w 1023"/>
                <a:gd name="T81" fmla="*/ 663 h 1023"/>
                <a:gd name="T82" fmla="*/ 497 w 1023"/>
                <a:gd name="T83" fmla="*/ 661 h 1023"/>
                <a:gd name="T84" fmla="*/ 483 w 1023"/>
                <a:gd name="T85" fmla="*/ 659 h 1023"/>
                <a:gd name="T86" fmla="*/ 470 w 1023"/>
                <a:gd name="T87" fmla="*/ 656 h 1023"/>
                <a:gd name="T88" fmla="*/ 457 w 1023"/>
                <a:gd name="T89" fmla="*/ 651 h 1023"/>
                <a:gd name="T90" fmla="*/ 271 w 1023"/>
                <a:gd name="T91" fmla="*/ 963 h 1023"/>
                <a:gd name="T92" fmla="*/ 301 w 1023"/>
                <a:gd name="T93" fmla="*/ 977 h 1023"/>
                <a:gd name="T94" fmla="*/ 331 w 1023"/>
                <a:gd name="T95" fmla="*/ 989 h 1023"/>
                <a:gd name="T96" fmla="*/ 362 w 1023"/>
                <a:gd name="T97" fmla="*/ 1000 h 1023"/>
                <a:gd name="T98" fmla="*/ 393 w 1023"/>
                <a:gd name="T99" fmla="*/ 1009 h 1023"/>
                <a:gd name="T100" fmla="*/ 427 w 1023"/>
                <a:gd name="T101" fmla="*/ 1016 h 1023"/>
                <a:gd name="T102" fmla="*/ 460 w 1023"/>
                <a:gd name="T103" fmla="*/ 1021 h 1023"/>
                <a:gd name="T104" fmla="*/ 495 w 1023"/>
                <a:gd name="T105" fmla="*/ 1023 h 1023"/>
                <a:gd name="T106" fmla="*/ 564 w 1023"/>
                <a:gd name="T107" fmla="*/ 1021 h 1023"/>
                <a:gd name="T108" fmla="*/ 664 w 1023"/>
                <a:gd name="T109" fmla="*/ 1000 h 1023"/>
                <a:gd name="T110" fmla="*/ 755 w 1023"/>
                <a:gd name="T111" fmla="*/ 961 h 1023"/>
                <a:gd name="T112" fmla="*/ 837 w 1023"/>
                <a:gd name="T113" fmla="*/ 907 h 1023"/>
                <a:gd name="T114" fmla="*/ 906 w 1023"/>
                <a:gd name="T115" fmla="*/ 836 h 1023"/>
                <a:gd name="T116" fmla="*/ 962 w 1023"/>
                <a:gd name="T117" fmla="*/ 756 h 1023"/>
                <a:gd name="T118" fmla="*/ 1000 w 1023"/>
                <a:gd name="T119" fmla="*/ 664 h 1023"/>
                <a:gd name="T120" fmla="*/ 1020 w 1023"/>
                <a:gd name="T121" fmla="*/ 56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chemeClr val="tx2">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 name="Freeform 5"/>
            <p:cNvSpPr>
              <a:spLocks/>
            </p:cNvSpPr>
            <p:nvPr/>
          </p:nvSpPr>
          <p:spPr bwMode="auto">
            <a:xfrm>
              <a:off x="803362" y="3951300"/>
              <a:ext cx="963930" cy="963930"/>
            </a:xfrm>
            <a:custGeom>
              <a:avLst/>
              <a:gdLst>
                <a:gd name="T0" fmla="*/ 441 w 1104"/>
                <a:gd name="T1" fmla="*/ 12 h 1103"/>
                <a:gd name="T2" fmla="*/ 289 w 1104"/>
                <a:gd name="T3" fmla="*/ 67 h 1103"/>
                <a:gd name="T4" fmla="*/ 162 w 1104"/>
                <a:gd name="T5" fmla="*/ 162 h 1103"/>
                <a:gd name="T6" fmla="*/ 67 w 1104"/>
                <a:gd name="T7" fmla="*/ 289 h 1103"/>
                <a:gd name="T8" fmla="*/ 12 w 1104"/>
                <a:gd name="T9" fmla="*/ 441 h 1103"/>
                <a:gd name="T10" fmla="*/ 1 w 1104"/>
                <a:gd name="T11" fmla="*/ 590 h 1103"/>
                <a:gd name="T12" fmla="*/ 18 w 1104"/>
                <a:gd name="T13" fmla="*/ 695 h 1103"/>
                <a:gd name="T14" fmla="*/ 55 w 1104"/>
                <a:gd name="T15" fmla="*/ 794 h 1103"/>
                <a:gd name="T16" fmla="*/ 109 w 1104"/>
                <a:gd name="T17" fmla="*/ 882 h 1103"/>
                <a:gd name="T18" fmla="*/ 179 w 1104"/>
                <a:gd name="T19" fmla="*/ 959 h 1103"/>
                <a:gd name="T20" fmla="*/ 260 w 1104"/>
                <a:gd name="T21" fmla="*/ 1021 h 1103"/>
                <a:gd name="T22" fmla="*/ 222 w 1104"/>
                <a:gd name="T23" fmla="*/ 961 h 1103"/>
                <a:gd name="T24" fmla="*/ 152 w 1104"/>
                <a:gd name="T25" fmla="*/ 893 h 1103"/>
                <a:gd name="T26" fmla="*/ 96 w 1104"/>
                <a:gd name="T27" fmla="*/ 812 h 1103"/>
                <a:gd name="T28" fmla="*/ 54 w 1104"/>
                <a:gd name="T29" fmla="*/ 722 h 1103"/>
                <a:gd name="T30" fmla="*/ 31 w 1104"/>
                <a:gd name="T31" fmla="*/ 622 h 1103"/>
                <a:gd name="T32" fmla="*/ 29 w 1104"/>
                <a:gd name="T33" fmla="*/ 499 h 1103"/>
                <a:gd name="T34" fmla="*/ 68 w 1104"/>
                <a:gd name="T35" fmla="*/ 348 h 1103"/>
                <a:gd name="T36" fmla="*/ 146 w 1104"/>
                <a:gd name="T37" fmla="*/ 218 h 1103"/>
                <a:gd name="T38" fmla="*/ 259 w 1104"/>
                <a:gd name="T39" fmla="*/ 116 h 1103"/>
                <a:gd name="T40" fmla="*/ 396 w 1104"/>
                <a:gd name="T41" fmla="*/ 51 h 1103"/>
                <a:gd name="T42" fmla="*/ 553 w 1104"/>
                <a:gd name="T43" fmla="*/ 26 h 1103"/>
                <a:gd name="T44" fmla="*/ 710 w 1104"/>
                <a:gd name="T45" fmla="*/ 51 h 1103"/>
                <a:gd name="T46" fmla="*/ 847 w 1104"/>
                <a:gd name="T47" fmla="*/ 116 h 1103"/>
                <a:gd name="T48" fmla="*/ 959 w 1104"/>
                <a:gd name="T49" fmla="*/ 218 h 1103"/>
                <a:gd name="T50" fmla="*/ 1037 w 1104"/>
                <a:gd name="T51" fmla="*/ 348 h 1103"/>
                <a:gd name="T52" fmla="*/ 1076 w 1104"/>
                <a:gd name="T53" fmla="*/ 499 h 1103"/>
                <a:gd name="T54" fmla="*/ 1068 w 1104"/>
                <a:gd name="T55" fmla="*/ 659 h 1103"/>
                <a:gd name="T56" fmla="*/ 1015 w 1104"/>
                <a:gd name="T57" fmla="*/ 804 h 1103"/>
                <a:gd name="T58" fmla="*/ 925 w 1104"/>
                <a:gd name="T59" fmla="*/ 925 h 1103"/>
                <a:gd name="T60" fmla="*/ 803 w 1104"/>
                <a:gd name="T61" fmla="*/ 1016 h 1103"/>
                <a:gd name="T62" fmla="*/ 659 w 1104"/>
                <a:gd name="T63" fmla="*/ 1068 h 1103"/>
                <a:gd name="T64" fmla="*/ 535 w 1104"/>
                <a:gd name="T65" fmla="*/ 1079 h 1103"/>
                <a:gd name="T66" fmla="*/ 483 w 1104"/>
                <a:gd name="T67" fmla="*/ 1074 h 1103"/>
                <a:gd name="T68" fmla="*/ 431 w 1104"/>
                <a:gd name="T69" fmla="*/ 1064 h 1103"/>
                <a:gd name="T70" fmla="*/ 383 w 1104"/>
                <a:gd name="T71" fmla="*/ 1050 h 1103"/>
                <a:gd name="T72" fmla="*/ 335 w 1104"/>
                <a:gd name="T73" fmla="*/ 1030 h 1103"/>
                <a:gd name="T74" fmla="*/ 290 w 1104"/>
                <a:gd name="T75" fmla="*/ 1007 h 1103"/>
                <a:gd name="T76" fmla="*/ 307 w 1104"/>
                <a:gd name="T77" fmla="*/ 1047 h 1103"/>
                <a:gd name="T78" fmla="*/ 356 w 1104"/>
                <a:gd name="T79" fmla="*/ 1068 h 1103"/>
                <a:gd name="T80" fmla="*/ 407 w 1104"/>
                <a:gd name="T81" fmla="*/ 1085 h 1103"/>
                <a:gd name="T82" fmla="*/ 460 w 1104"/>
                <a:gd name="T83" fmla="*/ 1096 h 1103"/>
                <a:gd name="T84" fmla="*/ 515 w 1104"/>
                <a:gd name="T85" fmla="*/ 1102 h 1103"/>
                <a:gd name="T86" fmla="*/ 610 w 1104"/>
                <a:gd name="T87" fmla="*/ 1101 h 1103"/>
                <a:gd name="T88" fmla="*/ 767 w 1104"/>
                <a:gd name="T89" fmla="*/ 1060 h 1103"/>
                <a:gd name="T90" fmla="*/ 903 w 1104"/>
                <a:gd name="T91" fmla="*/ 978 h 1103"/>
                <a:gd name="T92" fmla="*/ 1011 w 1104"/>
                <a:gd name="T93" fmla="*/ 861 h 1103"/>
                <a:gd name="T94" fmla="*/ 1080 w 1104"/>
                <a:gd name="T95" fmla="*/ 717 h 1103"/>
                <a:gd name="T96" fmla="*/ 1104 w 1104"/>
                <a:gd name="T97" fmla="*/ 553 h 1103"/>
                <a:gd name="T98" fmla="*/ 1080 w 1104"/>
                <a:gd name="T99" fmla="*/ 388 h 1103"/>
                <a:gd name="T100" fmla="*/ 1011 w 1104"/>
                <a:gd name="T101" fmla="*/ 244 h 1103"/>
                <a:gd name="T102" fmla="*/ 903 w 1104"/>
                <a:gd name="T103" fmla="*/ 127 h 1103"/>
                <a:gd name="T104" fmla="*/ 767 w 1104"/>
                <a:gd name="T105" fmla="*/ 44 h 1103"/>
                <a:gd name="T106" fmla="*/ 610 w 1104"/>
                <a:gd name="T107" fmla="*/ 2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1" name="Freeform 6"/>
            <p:cNvSpPr>
              <a:spLocks/>
            </p:cNvSpPr>
            <p:nvPr/>
          </p:nvSpPr>
          <p:spPr bwMode="auto">
            <a:xfrm>
              <a:off x="826063" y="3974001"/>
              <a:ext cx="909572" cy="918528"/>
            </a:xfrm>
            <a:custGeom>
              <a:avLst/>
              <a:gdLst>
                <a:gd name="T0" fmla="*/ 25 w 1052"/>
                <a:gd name="T1" fmla="*/ 424 h 1053"/>
                <a:gd name="T2" fmla="*/ 77 w 1052"/>
                <a:gd name="T3" fmla="*/ 283 h 1053"/>
                <a:gd name="T4" fmla="*/ 164 w 1052"/>
                <a:gd name="T5" fmla="*/ 165 h 1053"/>
                <a:gd name="T6" fmla="*/ 282 w 1052"/>
                <a:gd name="T7" fmla="*/ 78 h 1053"/>
                <a:gd name="T8" fmla="*/ 424 w 1052"/>
                <a:gd name="T9" fmla="*/ 26 h 1053"/>
                <a:gd name="T10" fmla="*/ 578 w 1052"/>
                <a:gd name="T11" fmla="*/ 18 h 1053"/>
                <a:gd name="T12" fmla="*/ 725 w 1052"/>
                <a:gd name="T13" fmla="*/ 56 h 1053"/>
                <a:gd name="T14" fmla="*/ 851 w 1052"/>
                <a:gd name="T15" fmla="*/ 132 h 1053"/>
                <a:gd name="T16" fmla="*/ 949 w 1052"/>
                <a:gd name="T17" fmla="*/ 241 h 1053"/>
                <a:gd name="T18" fmla="*/ 1014 w 1052"/>
                <a:gd name="T19" fmla="*/ 375 h 1053"/>
                <a:gd name="T20" fmla="*/ 1037 w 1052"/>
                <a:gd name="T21" fmla="*/ 527 h 1053"/>
                <a:gd name="T22" fmla="*/ 1014 w 1052"/>
                <a:gd name="T23" fmla="*/ 679 h 1053"/>
                <a:gd name="T24" fmla="*/ 949 w 1052"/>
                <a:gd name="T25" fmla="*/ 812 h 1053"/>
                <a:gd name="T26" fmla="*/ 851 w 1052"/>
                <a:gd name="T27" fmla="*/ 922 h 1053"/>
                <a:gd name="T28" fmla="*/ 725 w 1052"/>
                <a:gd name="T29" fmla="*/ 998 h 1053"/>
                <a:gd name="T30" fmla="*/ 578 w 1052"/>
                <a:gd name="T31" fmla="*/ 1036 h 1053"/>
                <a:gd name="T32" fmla="*/ 492 w 1052"/>
                <a:gd name="T33" fmla="*/ 1037 h 1053"/>
                <a:gd name="T34" fmla="*/ 441 w 1052"/>
                <a:gd name="T35" fmla="*/ 1031 h 1053"/>
                <a:gd name="T36" fmla="*/ 392 w 1052"/>
                <a:gd name="T37" fmla="*/ 1019 h 1053"/>
                <a:gd name="T38" fmla="*/ 345 w 1052"/>
                <a:gd name="T39" fmla="*/ 1004 h 1053"/>
                <a:gd name="T40" fmla="*/ 300 w 1052"/>
                <a:gd name="T41" fmla="*/ 985 h 1053"/>
                <a:gd name="T42" fmla="*/ 263 w 1052"/>
                <a:gd name="T43" fmla="*/ 981 h 1053"/>
                <a:gd name="T44" fmla="*/ 308 w 1052"/>
                <a:gd name="T45" fmla="*/ 1004 h 1053"/>
                <a:gd name="T46" fmla="*/ 356 w 1052"/>
                <a:gd name="T47" fmla="*/ 1024 h 1053"/>
                <a:gd name="T48" fmla="*/ 404 w 1052"/>
                <a:gd name="T49" fmla="*/ 1038 h 1053"/>
                <a:gd name="T50" fmla="*/ 456 w 1052"/>
                <a:gd name="T51" fmla="*/ 1048 h 1053"/>
                <a:gd name="T52" fmla="*/ 508 w 1052"/>
                <a:gd name="T53" fmla="*/ 1053 h 1053"/>
                <a:gd name="T54" fmla="*/ 632 w 1052"/>
                <a:gd name="T55" fmla="*/ 1042 h 1053"/>
                <a:gd name="T56" fmla="*/ 776 w 1052"/>
                <a:gd name="T57" fmla="*/ 990 h 1053"/>
                <a:gd name="T58" fmla="*/ 898 w 1052"/>
                <a:gd name="T59" fmla="*/ 899 h 1053"/>
                <a:gd name="T60" fmla="*/ 988 w 1052"/>
                <a:gd name="T61" fmla="*/ 778 h 1053"/>
                <a:gd name="T62" fmla="*/ 1041 w 1052"/>
                <a:gd name="T63" fmla="*/ 633 h 1053"/>
                <a:gd name="T64" fmla="*/ 1049 w 1052"/>
                <a:gd name="T65" fmla="*/ 473 h 1053"/>
                <a:gd name="T66" fmla="*/ 1010 w 1052"/>
                <a:gd name="T67" fmla="*/ 322 h 1053"/>
                <a:gd name="T68" fmla="*/ 932 w 1052"/>
                <a:gd name="T69" fmla="*/ 192 h 1053"/>
                <a:gd name="T70" fmla="*/ 820 w 1052"/>
                <a:gd name="T71" fmla="*/ 90 h 1053"/>
                <a:gd name="T72" fmla="*/ 683 w 1052"/>
                <a:gd name="T73" fmla="*/ 25 h 1053"/>
                <a:gd name="T74" fmla="*/ 526 w 1052"/>
                <a:gd name="T75" fmla="*/ 0 h 1053"/>
                <a:gd name="T76" fmla="*/ 369 w 1052"/>
                <a:gd name="T77" fmla="*/ 25 h 1053"/>
                <a:gd name="T78" fmla="*/ 232 w 1052"/>
                <a:gd name="T79" fmla="*/ 90 h 1053"/>
                <a:gd name="T80" fmla="*/ 119 w 1052"/>
                <a:gd name="T81" fmla="*/ 192 h 1053"/>
                <a:gd name="T82" fmla="*/ 41 w 1052"/>
                <a:gd name="T83" fmla="*/ 322 h 1053"/>
                <a:gd name="T84" fmla="*/ 2 w 1052"/>
                <a:gd name="T85" fmla="*/ 473 h 1053"/>
                <a:gd name="T86" fmla="*/ 4 w 1052"/>
                <a:gd name="T87" fmla="*/ 596 h 1053"/>
                <a:gd name="T88" fmla="*/ 27 w 1052"/>
                <a:gd name="T89" fmla="*/ 696 h 1053"/>
                <a:gd name="T90" fmla="*/ 69 w 1052"/>
                <a:gd name="T91" fmla="*/ 786 h 1053"/>
                <a:gd name="T92" fmla="*/ 125 w 1052"/>
                <a:gd name="T93" fmla="*/ 867 h 1053"/>
                <a:gd name="T94" fmla="*/ 195 w 1052"/>
                <a:gd name="T95" fmla="*/ 935 h 1053"/>
                <a:gd name="T96" fmla="*/ 258 w 1052"/>
                <a:gd name="T97" fmla="*/ 962 h 1053"/>
                <a:gd name="T98" fmla="*/ 180 w 1052"/>
                <a:gd name="T99" fmla="*/ 903 h 1053"/>
                <a:gd name="T100" fmla="*/ 116 w 1052"/>
                <a:gd name="T101" fmla="*/ 833 h 1053"/>
                <a:gd name="T102" fmla="*/ 66 w 1052"/>
                <a:gd name="T103" fmla="*/ 751 h 1053"/>
                <a:gd name="T104" fmla="*/ 32 w 1052"/>
                <a:gd name="T105" fmla="*/ 659 h 1053"/>
                <a:gd name="T106" fmla="*/ 16 w 1052"/>
                <a:gd name="T107" fmla="*/ 561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chemeClr val="tx1">
                <a:lumMod val="65000"/>
                <a:lumOff val="3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3" name="Freeform 8"/>
            <p:cNvSpPr>
              <a:spLocks/>
            </p:cNvSpPr>
            <p:nvPr/>
          </p:nvSpPr>
          <p:spPr bwMode="auto">
            <a:xfrm>
              <a:off x="1154358" y="4302296"/>
              <a:ext cx="263684" cy="263684"/>
            </a:xfrm>
            <a:custGeom>
              <a:avLst/>
              <a:gdLst>
                <a:gd name="T0" fmla="*/ 11 w 302"/>
                <a:gd name="T1" fmla="*/ 122 h 302"/>
                <a:gd name="T2" fmla="*/ 32 w 302"/>
                <a:gd name="T3" fmla="*/ 70 h 302"/>
                <a:gd name="T4" fmla="*/ 70 w 302"/>
                <a:gd name="T5" fmla="*/ 32 h 302"/>
                <a:gd name="T6" fmla="*/ 122 w 302"/>
                <a:gd name="T7" fmla="*/ 10 h 302"/>
                <a:gd name="T8" fmla="*/ 180 w 302"/>
                <a:gd name="T9" fmla="*/ 10 h 302"/>
                <a:gd name="T10" fmla="*/ 231 w 302"/>
                <a:gd name="T11" fmla="*/ 32 h 302"/>
                <a:gd name="T12" fmla="*/ 270 w 302"/>
                <a:gd name="T13" fmla="*/ 70 h 302"/>
                <a:gd name="T14" fmla="*/ 291 w 302"/>
                <a:gd name="T15" fmla="*/ 122 h 302"/>
                <a:gd name="T16" fmla="*/ 291 w 302"/>
                <a:gd name="T17" fmla="*/ 179 h 302"/>
                <a:gd name="T18" fmla="*/ 270 w 302"/>
                <a:gd name="T19" fmla="*/ 230 h 302"/>
                <a:gd name="T20" fmla="*/ 231 w 302"/>
                <a:gd name="T21" fmla="*/ 269 h 302"/>
                <a:gd name="T22" fmla="*/ 180 w 302"/>
                <a:gd name="T23" fmla="*/ 290 h 302"/>
                <a:gd name="T24" fmla="*/ 144 w 302"/>
                <a:gd name="T25" fmla="*/ 293 h 302"/>
                <a:gd name="T26" fmla="*/ 130 w 302"/>
                <a:gd name="T27" fmla="*/ 292 h 302"/>
                <a:gd name="T28" fmla="*/ 118 w 302"/>
                <a:gd name="T29" fmla="*/ 290 h 302"/>
                <a:gd name="T30" fmla="*/ 106 w 302"/>
                <a:gd name="T31" fmla="*/ 287 h 302"/>
                <a:gd name="T32" fmla="*/ 96 w 302"/>
                <a:gd name="T33" fmla="*/ 290 h 302"/>
                <a:gd name="T34" fmla="*/ 109 w 302"/>
                <a:gd name="T35" fmla="*/ 295 h 302"/>
                <a:gd name="T36" fmla="*/ 122 w 302"/>
                <a:gd name="T37" fmla="*/ 298 h 302"/>
                <a:gd name="T38" fmla="*/ 136 w 302"/>
                <a:gd name="T39" fmla="*/ 300 h 302"/>
                <a:gd name="T40" fmla="*/ 151 w 302"/>
                <a:gd name="T41" fmla="*/ 302 h 302"/>
                <a:gd name="T42" fmla="*/ 210 w 302"/>
                <a:gd name="T43" fmla="*/ 290 h 302"/>
                <a:gd name="T44" fmla="*/ 258 w 302"/>
                <a:gd name="T45" fmla="*/ 257 h 302"/>
                <a:gd name="T46" fmla="*/ 291 w 302"/>
                <a:gd name="T47" fmla="*/ 209 h 302"/>
                <a:gd name="T48" fmla="*/ 302 w 302"/>
                <a:gd name="T49" fmla="*/ 151 h 302"/>
                <a:gd name="T50" fmla="*/ 291 w 302"/>
                <a:gd name="T51" fmla="*/ 92 h 302"/>
                <a:gd name="T52" fmla="*/ 258 w 302"/>
                <a:gd name="T53" fmla="*/ 44 h 302"/>
                <a:gd name="T54" fmla="*/ 210 w 302"/>
                <a:gd name="T55" fmla="*/ 11 h 302"/>
                <a:gd name="T56" fmla="*/ 151 w 302"/>
                <a:gd name="T57" fmla="*/ 0 h 302"/>
                <a:gd name="T58" fmla="*/ 92 w 302"/>
                <a:gd name="T59" fmla="*/ 11 h 302"/>
                <a:gd name="T60" fmla="*/ 45 w 302"/>
                <a:gd name="T61" fmla="*/ 44 h 302"/>
                <a:gd name="T62" fmla="*/ 12 w 302"/>
                <a:gd name="T63" fmla="*/ 92 h 302"/>
                <a:gd name="T64" fmla="*/ 0 w 302"/>
                <a:gd name="T65" fmla="*/ 151 h 302"/>
                <a:gd name="T66" fmla="*/ 7 w 302"/>
                <a:gd name="T67" fmla="*/ 196 h 302"/>
                <a:gd name="T68" fmla="*/ 26 w 302"/>
                <a:gd name="T69" fmla="*/ 235 h 302"/>
                <a:gd name="T70" fmla="*/ 55 w 302"/>
                <a:gd name="T71" fmla="*/ 267 h 302"/>
                <a:gd name="T72" fmla="*/ 92 w 302"/>
                <a:gd name="T73" fmla="*/ 290 h 302"/>
                <a:gd name="T74" fmla="*/ 79 w 302"/>
                <a:gd name="T75" fmla="*/ 274 h 302"/>
                <a:gd name="T76" fmla="*/ 46 w 302"/>
                <a:gd name="T77" fmla="*/ 247 h 302"/>
                <a:gd name="T78" fmla="*/ 22 w 302"/>
                <a:gd name="T79" fmla="*/ 213 h 302"/>
                <a:gd name="T80" fmla="*/ 9 w 302"/>
                <a:gd name="T81" fmla="*/ 17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4" name="Freeform 9"/>
            <p:cNvSpPr>
              <a:spLocks/>
            </p:cNvSpPr>
            <p:nvPr/>
          </p:nvSpPr>
          <p:spPr bwMode="auto">
            <a:xfrm>
              <a:off x="1161343" y="4309281"/>
              <a:ext cx="249714" cy="249714"/>
            </a:xfrm>
            <a:custGeom>
              <a:avLst/>
              <a:gdLst>
                <a:gd name="T0" fmla="*/ 283 w 286"/>
                <a:gd name="T1" fmla="*/ 114 h 285"/>
                <a:gd name="T2" fmla="*/ 262 w 286"/>
                <a:gd name="T3" fmla="*/ 62 h 285"/>
                <a:gd name="T4" fmla="*/ 223 w 286"/>
                <a:gd name="T5" fmla="*/ 24 h 285"/>
                <a:gd name="T6" fmla="*/ 172 w 286"/>
                <a:gd name="T7" fmla="*/ 2 h 285"/>
                <a:gd name="T8" fmla="*/ 114 w 286"/>
                <a:gd name="T9" fmla="*/ 2 h 285"/>
                <a:gd name="T10" fmla="*/ 62 w 286"/>
                <a:gd name="T11" fmla="*/ 24 h 285"/>
                <a:gd name="T12" fmla="*/ 24 w 286"/>
                <a:gd name="T13" fmla="*/ 62 h 285"/>
                <a:gd name="T14" fmla="*/ 3 w 286"/>
                <a:gd name="T15" fmla="*/ 114 h 285"/>
                <a:gd name="T16" fmla="*/ 1 w 286"/>
                <a:gd name="T17" fmla="*/ 165 h 285"/>
                <a:gd name="T18" fmla="*/ 14 w 286"/>
                <a:gd name="T19" fmla="*/ 205 h 285"/>
                <a:gd name="T20" fmla="*/ 38 w 286"/>
                <a:gd name="T21" fmla="*/ 239 h 285"/>
                <a:gd name="T22" fmla="*/ 71 w 286"/>
                <a:gd name="T23" fmla="*/ 266 h 285"/>
                <a:gd name="T24" fmla="*/ 98 w 286"/>
                <a:gd name="T25" fmla="*/ 264 h 285"/>
                <a:gd name="T26" fmla="*/ 64 w 286"/>
                <a:gd name="T27" fmla="*/ 245 h 285"/>
                <a:gd name="T28" fmla="*/ 37 w 286"/>
                <a:gd name="T29" fmla="*/ 216 h 285"/>
                <a:gd name="T30" fmla="*/ 20 w 286"/>
                <a:gd name="T31" fmla="*/ 182 h 285"/>
                <a:gd name="T32" fmla="*/ 14 w 286"/>
                <a:gd name="T33" fmla="*/ 143 h 285"/>
                <a:gd name="T34" fmla="*/ 24 w 286"/>
                <a:gd name="T35" fmla="*/ 92 h 285"/>
                <a:gd name="T36" fmla="*/ 52 w 286"/>
                <a:gd name="T37" fmla="*/ 52 h 285"/>
                <a:gd name="T38" fmla="*/ 92 w 286"/>
                <a:gd name="T39" fmla="*/ 24 h 285"/>
                <a:gd name="T40" fmla="*/ 143 w 286"/>
                <a:gd name="T41" fmla="*/ 14 h 285"/>
                <a:gd name="T42" fmla="*/ 194 w 286"/>
                <a:gd name="T43" fmla="*/ 24 h 285"/>
                <a:gd name="T44" fmla="*/ 234 w 286"/>
                <a:gd name="T45" fmla="*/ 52 h 285"/>
                <a:gd name="T46" fmla="*/ 262 w 286"/>
                <a:gd name="T47" fmla="*/ 92 h 285"/>
                <a:gd name="T48" fmla="*/ 272 w 286"/>
                <a:gd name="T49" fmla="*/ 143 h 285"/>
                <a:gd name="T50" fmla="*/ 262 w 286"/>
                <a:gd name="T51" fmla="*/ 193 h 285"/>
                <a:gd name="T52" fmla="*/ 234 w 286"/>
                <a:gd name="T53" fmla="*/ 234 h 285"/>
                <a:gd name="T54" fmla="*/ 194 w 286"/>
                <a:gd name="T55" fmla="*/ 261 h 285"/>
                <a:gd name="T56" fmla="*/ 143 w 286"/>
                <a:gd name="T57" fmla="*/ 272 h 285"/>
                <a:gd name="T58" fmla="*/ 132 w 286"/>
                <a:gd name="T59" fmla="*/ 272 h 285"/>
                <a:gd name="T60" fmla="*/ 121 w 286"/>
                <a:gd name="T61" fmla="*/ 269 h 285"/>
                <a:gd name="T62" fmla="*/ 110 w 286"/>
                <a:gd name="T63" fmla="*/ 267 h 285"/>
                <a:gd name="T64" fmla="*/ 99 w 286"/>
                <a:gd name="T65" fmla="*/ 264 h 285"/>
                <a:gd name="T66" fmla="*/ 98 w 286"/>
                <a:gd name="T67" fmla="*/ 279 h 285"/>
                <a:gd name="T68" fmla="*/ 110 w 286"/>
                <a:gd name="T69" fmla="*/ 282 h 285"/>
                <a:gd name="T70" fmla="*/ 122 w 286"/>
                <a:gd name="T71" fmla="*/ 284 h 285"/>
                <a:gd name="T72" fmla="*/ 136 w 286"/>
                <a:gd name="T73" fmla="*/ 285 h 285"/>
                <a:gd name="T74" fmla="*/ 172 w 286"/>
                <a:gd name="T75" fmla="*/ 282 h 285"/>
                <a:gd name="T76" fmla="*/ 223 w 286"/>
                <a:gd name="T77" fmla="*/ 261 h 285"/>
                <a:gd name="T78" fmla="*/ 262 w 286"/>
                <a:gd name="T79" fmla="*/ 222 h 285"/>
                <a:gd name="T80" fmla="*/ 283 w 286"/>
                <a:gd name="T81" fmla="*/ 17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5" name="Freeform 10"/>
            <p:cNvSpPr>
              <a:spLocks/>
            </p:cNvSpPr>
            <p:nvPr/>
          </p:nvSpPr>
          <p:spPr bwMode="auto">
            <a:xfrm>
              <a:off x="1030375" y="4824425"/>
              <a:ext cx="26194" cy="26194"/>
            </a:xfrm>
            <a:custGeom>
              <a:avLst/>
              <a:gdLst>
                <a:gd name="T0" fmla="*/ 15 w 30"/>
                <a:gd name="T1" fmla="*/ 0 h 31"/>
                <a:gd name="T2" fmla="*/ 0 w 30"/>
                <a:gd name="T3" fmla="*/ 22 h 31"/>
                <a:gd name="T4" fmla="*/ 4 w 30"/>
                <a:gd name="T5" fmla="*/ 25 h 31"/>
                <a:gd name="T6" fmla="*/ 9 w 30"/>
                <a:gd name="T7" fmla="*/ 27 h 31"/>
                <a:gd name="T8" fmla="*/ 12 w 30"/>
                <a:gd name="T9" fmla="*/ 29 h 31"/>
                <a:gd name="T10" fmla="*/ 15 w 30"/>
                <a:gd name="T11" fmla="*/ 31 h 31"/>
                <a:gd name="T12" fmla="*/ 30 w 30"/>
                <a:gd name="T13" fmla="*/ 8 h 31"/>
                <a:gd name="T14" fmla="*/ 27 w 30"/>
                <a:gd name="T15" fmla="*/ 6 h 31"/>
                <a:gd name="T16" fmla="*/ 23 w 30"/>
                <a:gd name="T17" fmla="*/ 5 h 31"/>
                <a:gd name="T18" fmla="*/ 19 w 30"/>
                <a:gd name="T19" fmla="*/ 3 h 31"/>
                <a:gd name="T20" fmla="*/ 15 w 30"/>
                <a:gd name="T2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11"/>
            <p:cNvSpPr>
              <a:spLocks/>
            </p:cNvSpPr>
            <p:nvPr/>
          </p:nvSpPr>
          <p:spPr bwMode="auto">
            <a:xfrm>
              <a:off x="1044345" y="4813948"/>
              <a:ext cx="19209" cy="17463"/>
            </a:xfrm>
            <a:custGeom>
              <a:avLst/>
              <a:gdLst>
                <a:gd name="T0" fmla="*/ 23 w 23"/>
                <a:gd name="T1" fmla="*/ 8 h 19"/>
                <a:gd name="T2" fmla="*/ 20 w 23"/>
                <a:gd name="T3" fmla="*/ 6 h 19"/>
                <a:gd name="T4" fmla="*/ 17 w 23"/>
                <a:gd name="T5" fmla="*/ 3 h 19"/>
                <a:gd name="T6" fmla="*/ 13 w 23"/>
                <a:gd name="T7" fmla="*/ 2 h 19"/>
                <a:gd name="T8" fmla="*/ 10 w 23"/>
                <a:gd name="T9" fmla="*/ 0 h 19"/>
                <a:gd name="T10" fmla="*/ 0 w 23"/>
                <a:gd name="T11" fmla="*/ 11 h 19"/>
                <a:gd name="T12" fmla="*/ 4 w 23"/>
                <a:gd name="T13" fmla="*/ 14 h 19"/>
                <a:gd name="T14" fmla="*/ 8 w 23"/>
                <a:gd name="T15" fmla="*/ 16 h 19"/>
                <a:gd name="T16" fmla="*/ 12 w 23"/>
                <a:gd name="T17" fmla="*/ 17 h 19"/>
                <a:gd name="T18" fmla="*/ 15 w 23"/>
                <a:gd name="T19" fmla="*/ 19 h 19"/>
                <a:gd name="T20" fmla="*/ 23 w 23"/>
                <a:gd name="T21"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7" name="Freeform 12"/>
            <p:cNvSpPr>
              <a:spLocks/>
            </p:cNvSpPr>
            <p:nvPr/>
          </p:nvSpPr>
          <p:spPr bwMode="auto">
            <a:xfrm>
              <a:off x="1051330" y="4555503"/>
              <a:ext cx="186849" cy="265430"/>
            </a:xfrm>
            <a:custGeom>
              <a:avLst/>
              <a:gdLst>
                <a:gd name="T0" fmla="*/ 209 w 213"/>
                <a:gd name="T1" fmla="*/ 0 h 304"/>
                <a:gd name="T2" fmla="*/ 0 w 213"/>
                <a:gd name="T3" fmla="*/ 296 h 304"/>
                <a:gd name="T4" fmla="*/ 3 w 213"/>
                <a:gd name="T5" fmla="*/ 298 h 304"/>
                <a:gd name="T6" fmla="*/ 7 w 213"/>
                <a:gd name="T7" fmla="*/ 299 h 304"/>
                <a:gd name="T8" fmla="*/ 10 w 213"/>
                <a:gd name="T9" fmla="*/ 302 h 304"/>
                <a:gd name="T10" fmla="*/ 13 w 213"/>
                <a:gd name="T11" fmla="*/ 304 h 304"/>
                <a:gd name="T12" fmla="*/ 213 w 213"/>
                <a:gd name="T13" fmla="*/ 0 h 304"/>
                <a:gd name="T14" fmla="*/ 212 w 213"/>
                <a:gd name="T15" fmla="*/ 0 h 304"/>
                <a:gd name="T16" fmla="*/ 212 w 213"/>
                <a:gd name="T17" fmla="*/ 0 h 304"/>
                <a:gd name="T18" fmla="*/ 211 w 213"/>
                <a:gd name="T19" fmla="*/ 0 h 304"/>
                <a:gd name="T20" fmla="*/ 209 w 213"/>
                <a:gd name="T2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8" name="Freeform 13"/>
            <p:cNvSpPr>
              <a:spLocks/>
            </p:cNvSpPr>
            <p:nvPr/>
          </p:nvSpPr>
          <p:spPr bwMode="auto">
            <a:xfrm>
              <a:off x="1234686" y="4550264"/>
              <a:ext cx="6985" cy="5239"/>
            </a:xfrm>
            <a:custGeom>
              <a:avLst/>
              <a:gdLst>
                <a:gd name="T0" fmla="*/ 8 w 8"/>
                <a:gd name="T1" fmla="*/ 1 h 7"/>
                <a:gd name="T2" fmla="*/ 7 w 8"/>
                <a:gd name="T3" fmla="*/ 1 h 7"/>
                <a:gd name="T4" fmla="*/ 7 w 8"/>
                <a:gd name="T5" fmla="*/ 0 h 7"/>
                <a:gd name="T6" fmla="*/ 6 w 8"/>
                <a:gd name="T7" fmla="*/ 0 h 7"/>
                <a:gd name="T8" fmla="*/ 5 w 8"/>
                <a:gd name="T9" fmla="*/ 0 h 7"/>
                <a:gd name="T10" fmla="*/ 0 w 8"/>
                <a:gd name="T11" fmla="*/ 7 h 7"/>
                <a:gd name="T12" fmla="*/ 2 w 8"/>
                <a:gd name="T13" fmla="*/ 7 h 7"/>
                <a:gd name="T14" fmla="*/ 3 w 8"/>
                <a:gd name="T15" fmla="*/ 7 h 7"/>
                <a:gd name="T16" fmla="*/ 3 w 8"/>
                <a:gd name="T17" fmla="*/ 7 h 7"/>
                <a:gd name="T18" fmla="*/ 4 w 8"/>
                <a:gd name="T19" fmla="*/ 7 h 7"/>
                <a:gd name="T20" fmla="*/ 8 w 8"/>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9" name="Freeform 14"/>
            <p:cNvSpPr>
              <a:spLocks/>
            </p:cNvSpPr>
            <p:nvPr/>
          </p:nvSpPr>
          <p:spPr bwMode="auto">
            <a:xfrm>
              <a:off x="1238178" y="4539786"/>
              <a:ext cx="10478" cy="10478"/>
            </a:xfrm>
            <a:custGeom>
              <a:avLst/>
              <a:gdLst>
                <a:gd name="T0" fmla="*/ 9 w 10"/>
                <a:gd name="T1" fmla="*/ 0 h 12"/>
                <a:gd name="T2" fmla="*/ 0 w 10"/>
                <a:gd name="T3" fmla="*/ 11 h 12"/>
                <a:gd name="T4" fmla="*/ 1 w 10"/>
                <a:gd name="T5" fmla="*/ 11 h 12"/>
                <a:gd name="T6" fmla="*/ 2 w 10"/>
                <a:gd name="T7" fmla="*/ 11 h 12"/>
                <a:gd name="T8" fmla="*/ 2 w 10"/>
                <a:gd name="T9" fmla="*/ 12 h 12"/>
                <a:gd name="T10" fmla="*/ 3 w 10"/>
                <a:gd name="T11" fmla="*/ 12 h 12"/>
                <a:gd name="T12" fmla="*/ 10 w 10"/>
                <a:gd name="T13" fmla="*/ 0 h 12"/>
                <a:gd name="T14" fmla="*/ 10 w 10"/>
                <a:gd name="T15" fmla="*/ 0 h 12"/>
                <a:gd name="T16" fmla="*/ 10 w 10"/>
                <a:gd name="T17" fmla="*/ 0 h 12"/>
                <a:gd name="T18" fmla="*/ 9 w 10"/>
                <a:gd name="T19" fmla="*/ 0 h 12"/>
                <a:gd name="T20" fmla="*/ 9 w 10"/>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0" name="Freeform 27"/>
            <p:cNvSpPr>
              <a:spLocks/>
            </p:cNvSpPr>
            <p:nvPr/>
          </p:nvSpPr>
          <p:spPr bwMode="auto">
            <a:xfrm>
              <a:off x="993703" y="4040359"/>
              <a:ext cx="220028" cy="279400"/>
            </a:xfrm>
            <a:custGeom>
              <a:avLst/>
              <a:gdLst>
                <a:gd name="T0" fmla="*/ 137 w 251"/>
                <a:gd name="T1" fmla="*/ 0 h 319"/>
                <a:gd name="T2" fmla="*/ 136 w 251"/>
                <a:gd name="T3" fmla="*/ 0 h 319"/>
                <a:gd name="T4" fmla="*/ 131 w 251"/>
                <a:gd name="T5" fmla="*/ 2 h 319"/>
                <a:gd name="T6" fmla="*/ 126 w 251"/>
                <a:gd name="T7" fmla="*/ 3 h 319"/>
                <a:gd name="T8" fmla="*/ 117 w 251"/>
                <a:gd name="T9" fmla="*/ 5 h 319"/>
                <a:gd name="T10" fmla="*/ 107 w 251"/>
                <a:gd name="T11" fmla="*/ 10 h 319"/>
                <a:gd name="T12" fmla="*/ 96 w 251"/>
                <a:gd name="T13" fmla="*/ 14 h 319"/>
                <a:gd name="T14" fmla="*/ 83 w 251"/>
                <a:gd name="T15" fmla="*/ 20 h 319"/>
                <a:gd name="T16" fmla="*/ 69 w 251"/>
                <a:gd name="T17" fmla="*/ 28 h 319"/>
                <a:gd name="T18" fmla="*/ 55 w 251"/>
                <a:gd name="T19" fmla="*/ 37 h 319"/>
                <a:gd name="T20" fmla="*/ 43 w 251"/>
                <a:gd name="T21" fmla="*/ 48 h 319"/>
                <a:gd name="T22" fmla="*/ 31 w 251"/>
                <a:gd name="T23" fmla="*/ 58 h 319"/>
                <a:gd name="T24" fmla="*/ 21 w 251"/>
                <a:gd name="T25" fmla="*/ 67 h 319"/>
                <a:gd name="T26" fmla="*/ 11 w 251"/>
                <a:gd name="T27" fmla="*/ 76 h 319"/>
                <a:gd name="T28" fmla="*/ 6 w 251"/>
                <a:gd name="T29" fmla="*/ 83 h 319"/>
                <a:gd name="T30" fmla="*/ 1 w 251"/>
                <a:gd name="T31" fmla="*/ 88 h 319"/>
                <a:gd name="T32" fmla="*/ 0 w 251"/>
                <a:gd name="T33" fmla="*/ 89 h 319"/>
                <a:gd name="T34" fmla="*/ 198 w 251"/>
                <a:gd name="T35" fmla="*/ 319 h 319"/>
                <a:gd name="T36" fmla="*/ 200 w 251"/>
                <a:gd name="T37" fmla="*/ 317 h 319"/>
                <a:gd name="T38" fmla="*/ 206 w 251"/>
                <a:gd name="T39" fmla="*/ 311 h 319"/>
                <a:gd name="T40" fmla="*/ 213 w 251"/>
                <a:gd name="T41" fmla="*/ 303 h 319"/>
                <a:gd name="T42" fmla="*/ 221 w 251"/>
                <a:gd name="T43" fmla="*/ 298 h 319"/>
                <a:gd name="T44" fmla="*/ 230 w 251"/>
                <a:gd name="T45" fmla="*/ 292 h 319"/>
                <a:gd name="T46" fmla="*/ 240 w 251"/>
                <a:gd name="T47" fmla="*/ 288 h 319"/>
                <a:gd name="T48" fmla="*/ 248 w 251"/>
                <a:gd name="T49" fmla="*/ 286 h 319"/>
                <a:gd name="T50" fmla="*/ 251 w 251"/>
                <a:gd name="T51" fmla="*/ 285 h 319"/>
                <a:gd name="T52" fmla="*/ 137 w 251"/>
                <a:gd name="T53"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chemeClr val="bg2">
                <a:lumMod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1" name="Freeform 28"/>
            <p:cNvSpPr>
              <a:spLocks/>
            </p:cNvSpPr>
            <p:nvPr/>
          </p:nvSpPr>
          <p:spPr bwMode="auto">
            <a:xfrm>
              <a:off x="1341207" y="4553756"/>
              <a:ext cx="223520" cy="277654"/>
            </a:xfrm>
            <a:custGeom>
              <a:avLst/>
              <a:gdLst>
                <a:gd name="T0" fmla="*/ 121 w 256"/>
                <a:gd name="T1" fmla="*/ 318 h 318"/>
                <a:gd name="T2" fmla="*/ 123 w 256"/>
                <a:gd name="T3" fmla="*/ 318 h 318"/>
                <a:gd name="T4" fmla="*/ 127 w 256"/>
                <a:gd name="T5" fmla="*/ 316 h 318"/>
                <a:gd name="T6" fmla="*/ 133 w 256"/>
                <a:gd name="T7" fmla="*/ 314 h 318"/>
                <a:gd name="T8" fmla="*/ 142 w 256"/>
                <a:gd name="T9" fmla="*/ 312 h 318"/>
                <a:gd name="T10" fmla="*/ 151 w 256"/>
                <a:gd name="T11" fmla="*/ 307 h 318"/>
                <a:gd name="T12" fmla="*/ 163 w 256"/>
                <a:gd name="T13" fmla="*/ 303 h 318"/>
                <a:gd name="T14" fmla="*/ 176 w 256"/>
                <a:gd name="T15" fmla="*/ 296 h 318"/>
                <a:gd name="T16" fmla="*/ 189 w 256"/>
                <a:gd name="T17" fmla="*/ 288 h 318"/>
                <a:gd name="T18" fmla="*/ 203 w 256"/>
                <a:gd name="T19" fmla="*/ 278 h 318"/>
                <a:gd name="T20" fmla="*/ 216 w 256"/>
                <a:gd name="T21" fmla="*/ 268 h 318"/>
                <a:gd name="T22" fmla="*/ 227 w 256"/>
                <a:gd name="T23" fmla="*/ 258 h 318"/>
                <a:gd name="T24" fmla="*/ 237 w 256"/>
                <a:gd name="T25" fmla="*/ 247 h 318"/>
                <a:gd name="T26" fmla="*/ 245 w 256"/>
                <a:gd name="T27" fmla="*/ 239 h 318"/>
                <a:gd name="T28" fmla="*/ 252 w 256"/>
                <a:gd name="T29" fmla="*/ 231 h 318"/>
                <a:gd name="T30" fmla="*/ 255 w 256"/>
                <a:gd name="T31" fmla="*/ 227 h 318"/>
                <a:gd name="T32" fmla="*/ 256 w 256"/>
                <a:gd name="T33" fmla="*/ 226 h 318"/>
                <a:gd name="T34" fmla="*/ 52 w 256"/>
                <a:gd name="T35" fmla="*/ 0 h 318"/>
                <a:gd name="T36" fmla="*/ 50 w 256"/>
                <a:gd name="T37" fmla="*/ 2 h 318"/>
                <a:gd name="T38" fmla="*/ 45 w 256"/>
                <a:gd name="T39" fmla="*/ 8 h 318"/>
                <a:gd name="T40" fmla="*/ 38 w 256"/>
                <a:gd name="T41" fmla="*/ 16 h 318"/>
                <a:gd name="T42" fmla="*/ 30 w 256"/>
                <a:gd name="T43" fmla="*/ 23 h 318"/>
                <a:gd name="T44" fmla="*/ 22 w 256"/>
                <a:gd name="T45" fmla="*/ 29 h 318"/>
                <a:gd name="T46" fmla="*/ 12 w 256"/>
                <a:gd name="T47" fmla="*/ 33 h 318"/>
                <a:gd name="T48" fmla="*/ 4 w 256"/>
                <a:gd name="T49" fmla="*/ 36 h 318"/>
                <a:gd name="T50" fmla="*/ 0 w 256"/>
                <a:gd name="T51" fmla="*/ 37 h 318"/>
                <a:gd name="T52" fmla="*/ 121 w 256"/>
                <a:gd name="T53"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chemeClr val="bg2">
                <a:lumMod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2" name="Freeform 29"/>
            <p:cNvSpPr>
              <a:spLocks/>
            </p:cNvSpPr>
            <p:nvPr/>
          </p:nvSpPr>
          <p:spPr bwMode="auto">
            <a:xfrm>
              <a:off x="1168328" y="4008926"/>
              <a:ext cx="69850" cy="265430"/>
            </a:xfrm>
            <a:custGeom>
              <a:avLst/>
              <a:gdLst>
                <a:gd name="T0" fmla="*/ 0 w 81"/>
                <a:gd name="T1" fmla="*/ 8 h 304"/>
                <a:gd name="T2" fmla="*/ 81 w 81"/>
                <a:gd name="T3" fmla="*/ 304 h 304"/>
                <a:gd name="T4" fmla="*/ 23 w 81"/>
                <a:gd name="T5" fmla="*/ 0 h 304"/>
                <a:gd name="T6" fmla="*/ 0 w 81"/>
                <a:gd name="T7" fmla="*/ 8 h 304"/>
              </a:gdLst>
              <a:ahLst/>
              <a:cxnLst>
                <a:cxn ang="0">
                  <a:pos x="T0" y="T1"/>
                </a:cxn>
                <a:cxn ang="0">
                  <a:pos x="T2" y="T3"/>
                </a:cxn>
                <a:cxn ang="0">
                  <a:pos x="T4" y="T5"/>
                </a:cxn>
                <a:cxn ang="0">
                  <a:pos x="T6" y="T7"/>
                </a:cxn>
              </a:cxnLst>
              <a:rect l="0" t="0" r="r" b="b"/>
              <a:pathLst>
                <a:path w="81" h="304">
                  <a:moveTo>
                    <a:pt x="0" y="8"/>
                  </a:moveTo>
                  <a:lnTo>
                    <a:pt x="81" y="304"/>
                  </a:lnTo>
                  <a:lnTo>
                    <a:pt x="23" y="0"/>
                  </a:lnTo>
                  <a:lnTo>
                    <a:pt x="0" y="8"/>
                  </a:ln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3" name="Freeform 30"/>
            <p:cNvSpPr>
              <a:spLocks/>
            </p:cNvSpPr>
            <p:nvPr/>
          </p:nvSpPr>
          <p:spPr bwMode="auto">
            <a:xfrm>
              <a:off x="1320252" y="4593920"/>
              <a:ext cx="78581" cy="263684"/>
            </a:xfrm>
            <a:custGeom>
              <a:avLst/>
              <a:gdLst>
                <a:gd name="T0" fmla="*/ 90 w 90"/>
                <a:gd name="T1" fmla="*/ 292 h 302"/>
                <a:gd name="T2" fmla="*/ 0 w 90"/>
                <a:gd name="T3" fmla="*/ 0 h 302"/>
                <a:gd name="T4" fmla="*/ 67 w 90"/>
                <a:gd name="T5" fmla="*/ 302 h 302"/>
                <a:gd name="T6" fmla="*/ 90 w 90"/>
                <a:gd name="T7" fmla="*/ 292 h 302"/>
              </a:gdLst>
              <a:ahLst/>
              <a:cxnLst>
                <a:cxn ang="0">
                  <a:pos x="T0" y="T1"/>
                </a:cxn>
                <a:cxn ang="0">
                  <a:pos x="T2" y="T3"/>
                </a:cxn>
                <a:cxn ang="0">
                  <a:pos x="T4" y="T5"/>
                </a:cxn>
                <a:cxn ang="0">
                  <a:pos x="T6" y="T7"/>
                </a:cxn>
              </a:cxnLst>
              <a:rect l="0" t="0" r="r" b="b"/>
              <a:pathLst>
                <a:path w="90" h="302">
                  <a:moveTo>
                    <a:pt x="90" y="292"/>
                  </a:moveTo>
                  <a:lnTo>
                    <a:pt x="0" y="0"/>
                  </a:lnTo>
                  <a:lnTo>
                    <a:pt x="67" y="302"/>
                  </a:lnTo>
                  <a:lnTo>
                    <a:pt x="90" y="292"/>
                  </a:lnTo>
                  <a:close/>
                </a:path>
              </a:pathLst>
            </a:custGeom>
            <a:solidFill>
              <a:schemeClr val="bg2">
                <a:lumMod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4" name="Freeform 31"/>
            <p:cNvSpPr>
              <a:spLocks/>
            </p:cNvSpPr>
            <p:nvPr/>
          </p:nvSpPr>
          <p:spPr bwMode="auto">
            <a:xfrm>
              <a:off x="1388356" y="4085761"/>
              <a:ext cx="197326" cy="225266"/>
            </a:xfrm>
            <a:custGeom>
              <a:avLst/>
              <a:gdLst>
                <a:gd name="T0" fmla="*/ 178 w 227"/>
                <a:gd name="T1" fmla="*/ 0 h 258"/>
                <a:gd name="T2" fmla="*/ 0 w 227"/>
                <a:gd name="T3" fmla="*/ 249 h 258"/>
                <a:gd name="T4" fmla="*/ 6 w 227"/>
                <a:gd name="T5" fmla="*/ 258 h 258"/>
                <a:gd name="T6" fmla="*/ 227 w 227"/>
                <a:gd name="T7" fmla="*/ 46 h 258"/>
                <a:gd name="T8" fmla="*/ 178 w 227"/>
                <a:gd name="T9" fmla="*/ 0 h 258"/>
              </a:gdLst>
              <a:ahLst/>
              <a:cxnLst>
                <a:cxn ang="0">
                  <a:pos x="T0" y="T1"/>
                </a:cxn>
                <a:cxn ang="0">
                  <a:pos x="T2" y="T3"/>
                </a:cxn>
                <a:cxn ang="0">
                  <a:pos x="T4" y="T5"/>
                </a:cxn>
                <a:cxn ang="0">
                  <a:pos x="T6" y="T7"/>
                </a:cxn>
                <a:cxn ang="0">
                  <a:pos x="T8" y="T9"/>
                </a:cxn>
              </a:cxnLst>
              <a:rect l="0" t="0" r="r" b="b"/>
              <a:pathLst>
                <a:path w="227" h="258">
                  <a:moveTo>
                    <a:pt x="178" y="0"/>
                  </a:moveTo>
                  <a:lnTo>
                    <a:pt x="0" y="249"/>
                  </a:lnTo>
                  <a:lnTo>
                    <a:pt x="6" y="258"/>
                  </a:lnTo>
                  <a:lnTo>
                    <a:pt x="227" y="46"/>
                  </a:lnTo>
                  <a:lnTo>
                    <a:pt x="178" y="0"/>
                  </a:lnTo>
                  <a:close/>
                </a:path>
              </a:pathLst>
            </a:custGeom>
            <a:solidFill>
              <a:schemeClr val="bg2">
                <a:lumMod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5" name="Freeform 32"/>
            <p:cNvSpPr>
              <a:spLocks/>
            </p:cNvSpPr>
            <p:nvPr/>
          </p:nvSpPr>
          <p:spPr bwMode="auto">
            <a:xfrm>
              <a:off x="944808" y="4527563"/>
              <a:ext cx="207804" cy="216535"/>
            </a:xfrm>
            <a:custGeom>
              <a:avLst/>
              <a:gdLst>
                <a:gd name="T0" fmla="*/ 45 w 238"/>
                <a:gd name="T1" fmla="*/ 247 h 247"/>
                <a:gd name="T2" fmla="*/ 238 w 238"/>
                <a:gd name="T3" fmla="*/ 9 h 247"/>
                <a:gd name="T4" fmla="*/ 232 w 238"/>
                <a:gd name="T5" fmla="*/ 0 h 247"/>
                <a:gd name="T6" fmla="*/ 0 w 238"/>
                <a:gd name="T7" fmla="*/ 200 h 247"/>
                <a:gd name="T8" fmla="*/ 45 w 238"/>
                <a:gd name="T9" fmla="*/ 247 h 247"/>
              </a:gdLst>
              <a:ahLst/>
              <a:cxnLst>
                <a:cxn ang="0">
                  <a:pos x="T0" y="T1"/>
                </a:cxn>
                <a:cxn ang="0">
                  <a:pos x="T2" y="T3"/>
                </a:cxn>
                <a:cxn ang="0">
                  <a:pos x="T4" y="T5"/>
                </a:cxn>
                <a:cxn ang="0">
                  <a:pos x="T6" y="T7"/>
                </a:cxn>
                <a:cxn ang="0">
                  <a:pos x="T8" y="T9"/>
                </a:cxn>
              </a:cxnLst>
              <a:rect l="0" t="0" r="r" b="b"/>
              <a:pathLst>
                <a:path w="238" h="247">
                  <a:moveTo>
                    <a:pt x="45" y="247"/>
                  </a:moveTo>
                  <a:lnTo>
                    <a:pt x="238" y="9"/>
                  </a:lnTo>
                  <a:lnTo>
                    <a:pt x="232" y="0"/>
                  </a:lnTo>
                  <a:lnTo>
                    <a:pt x="0" y="200"/>
                  </a:lnTo>
                  <a:lnTo>
                    <a:pt x="45" y="247"/>
                  </a:lnTo>
                  <a:close/>
                </a:path>
              </a:pathLst>
            </a:custGeom>
            <a:solidFill>
              <a:schemeClr val="bg2">
                <a:lumMod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6" name="Freeform 35"/>
            <p:cNvSpPr>
              <a:spLocks/>
            </p:cNvSpPr>
            <p:nvPr/>
          </p:nvSpPr>
          <p:spPr bwMode="auto">
            <a:xfrm>
              <a:off x="1042598" y="4084015"/>
              <a:ext cx="136208" cy="200819"/>
            </a:xfrm>
            <a:custGeom>
              <a:avLst/>
              <a:gdLst>
                <a:gd name="T0" fmla="*/ 0 w 157"/>
                <a:gd name="T1" fmla="*/ 39 h 229"/>
                <a:gd name="T2" fmla="*/ 46 w 157"/>
                <a:gd name="T3" fmla="*/ 0 h 229"/>
                <a:gd name="T4" fmla="*/ 157 w 157"/>
                <a:gd name="T5" fmla="*/ 229 h 229"/>
                <a:gd name="T6" fmla="*/ 0 w 157"/>
                <a:gd name="T7" fmla="*/ 39 h 229"/>
              </a:gdLst>
              <a:ahLst/>
              <a:cxnLst>
                <a:cxn ang="0">
                  <a:pos x="T0" y="T1"/>
                </a:cxn>
                <a:cxn ang="0">
                  <a:pos x="T2" y="T3"/>
                </a:cxn>
                <a:cxn ang="0">
                  <a:pos x="T4" y="T5"/>
                </a:cxn>
                <a:cxn ang="0">
                  <a:pos x="T6" y="T7"/>
                </a:cxn>
              </a:cxnLst>
              <a:rect l="0" t="0" r="r" b="b"/>
              <a:pathLst>
                <a:path w="157" h="229">
                  <a:moveTo>
                    <a:pt x="0" y="39"/>
                  </a:moveTo>
                  <a:lnTo>
                    <a:pt x="46" y="0"/>
                  </a:lnTo>
                  <a:lnTo>
                    <a:pt x="157" y="229"/>
                  </a:lnTo>
                  <a:lnTo>
                    <a:pt x="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7" name="Freeform 36"/>
            <p:cNvSpPr>
              <a:spLocks/>
            </p:cNvSpPr>
            <p:nvPr/>
          </p:nvSpPr>
          <p:spPr bwMode="auto">
            <a:xfrm>
              <a:off x="1374386" y="4593920"/>
              <a:ext cx="144939" cy="200819"/>
            </a:xfrm>
            <a:custGeom>
              <a:avLst/>
              <a:gdLst>
                <a:gd name="T0" fmla="*/ 0 w 165"/>
                <a:gd name="T1" fmla="*/ 0 h 229"/>
                <a:gd name="T2" fmla="*/ 110 w 165"/>
                <a:gd name="T3" fmla="*/ 229 h 229"/>
                <a:gd name="T4" fmla="*/ 165 w 165"/>
                <a:gd name="T5" fmla="*/ 191 h 229"/>
                <a:gd name="T6" fmla="*/ 0 w 165"/>
                <a:gd name="T7" fmla="*/ 0 h 229"/>
              </a:gdLst>
              <a:ahLst/>
              <a:cxnLst>
                <a:cxn ang="0">
                  <a:pos x="T0" y="T1"/>
                </a:cxn>
                <a:cxn ang="0">
                  <a:pos x="T2" y="T3"/>
                </a:cxn>
                <a:cxn ang="0">
                  <a:pos x="T4" y="T5"/>
                </a:cxn>
                <a:cxn ang="0">
                  <a:pos x="T6" y="T7"/>
                </a:cxn>
              </a:cxnLst>
              <a:rect l="0" t="0" r="r" b="b"/>
              <a:pathLst>
                <a:path w="165" h="229">
                  <a:moveTo>
                    <a:pt x="0" y="0"/>
                  </a:moveTo>
                  <a:lnTo>
                    <a:pt x="110" y="229"/>
                  </a:lnTo>
                  <a:lnTo>
                    <a:pt x="165" y="19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7803" y="5033169"/>
            <a:ext cx="1407696" cy="1407696"/>
          </a:xfrm>
          <a:prstGeom prst="rect">
            <a:avLst/>
          </a:prstGeom>
        </p:spPr>
      </p:pic>
      <p:sp>
        <p:nvSpPr>
          <p:cNvPr id="29" name="TextBox 28"/>
          <p:cNvSpPr txBox="1"/>
          <p:nvPr/>
        </p:nvSpPr>
        <p:spPr>
          <a:xfrm>
            <a:off x="2018595" y="3575497"/>
            <a:ext cx="3840340" cy="1200329"/>
          </a:xfrm>
          <a:prstGeom prst="rect">
            <a:avLst/>
          </a:prstGeom>
          <a:noFill/>
        </p:spPr>
        <p:txBody>
          <a:bodyPr wrap="square" rtlCol="0">
            <a:spAutoFit/>
          </a:bodyPr>
          <a:lstStyle/>
          <a:p>
            <a:r>
              <a:rPr lang="en-US" sz="2400" dirty="0" smtClean="0">
                <a:solidFill>
                  <a:schemeClr val="bg1"/>
                </a:solidFill>
                <a:latin typeface="Aaron" panose="02020900000000000000" pitchFamily="18" charset="0"/>
              </a:rPr>
              <a:t>A free CD of this message will be available following the service</a:t>
            </a:r>
            <a:endParaRPr lang="en-US" sz="2400" dirty="0">
              <a:solidFill>
                <a:schemeClr val="bg1"/>
              </a:solidFill>
              <a:latin typeface="Aaron" panose="02020900000000000000" pitchFamily="18" charset="0"/>
            </a:endParaRPr>
          </a:p>
        </p:txBody>
      </p:sp>
      <p:sp>
        <p:nvSpPr>
          <p:cNvPr id="30" name="TextBox 29"/>
          <p:cNvSpPr txBox="1"/>
          <p:nvPr/>
        </p:nvSpPr>
        <p:spPr>
          <a:xfrm>
            <a:off x="2044488" y="5094274"/>
            <a:ext cx="4209558" cy="1200329"/>
          </a:xfrm>
          <a:prstGeom prst="rect">
            <a:avLst/>
          </a:prstGeom>
          <a:noFill/>
        </p:spPr>
        <p:txBody>
          <a:bodyPr wrap="square" rtlCol="0">
            <a:spAutoFit/>
          </a:bodyPr>
          <a:lstStyle/>
          <a:p>
            <a:r>
              <a:rPr lang="en-US" sz="2400" dirty="0" smtClean="0">
                <a:solidFill>
                  <a:schemeClr val="bg1"/>
                </a:solidFill>
                <a:latin typeface="Aaron" panose="02020900000000000000" pitchFamily="18" charset="0"/>
              </a:rPr>
              <a:t>It will also be available for podcast later this week at calvaryokc.com</a:t>
            </a:r>
            <a:endParaRPr lang="en-US" sz="2400" dirty="0">
              <a:solidFill>
                <a:schemeClr val="bg1"/>
              </a:solidFill>
              <a:latin typeface="Aaron" panose="02020900000000000000" pitchFamily="18" charset="0"/>
            </a:endParaRPr>
          </a:p>
        </p:txBody>
      </p:sp>
      <p:pic>
        <p:nvPicPr>
          <p:cNvPr id="34" name="Picture 33"/>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1" name="TextBox 30"/>
          <p:cNvSpPr txBox="1"/>
          <p:nvPr/>
        </p:nvSpPr>
        <p:spPr>
          <a:xfrm>
            <a:off x="1352942" y="760081"/>
            <a:ext cx="7362081" cy="1323439"/>
          </a:xfrm>
          <a:prstGeom prst="rect">
            <a:avLst/>
          </a:prstGeom>
          <a:noFill/>
          <a:effectLst>
            <a:softEdge rad="127000"/>
          </a:effectLst>
        </p:spPr>
        <p:txBody>
          <a:bodyPr wrap="square" lIns="274320" rIns="274320"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8000" dirty="0" smtClean="0">
                <a:solidFill>
                  <a:schemeClr val="bg2">
                    <a:lumMod val="50000"/>
                  </a:schemeClr>
                </a:solidFill>
                <a:effectLst>
                  <a:glow rad="228600">
                    <a:schemeClr val="accent3">
                      <a:lumMod val="50000"/>
                      <a:alpha val="56000"/>
                    </a:schemeClr>
                  </a:glow>
                </a:effectLst>
                <a:latin typeface="Aaron" panose="02020900000000000000" pitchFamily="18" charset="0"/>
              </a:rPr>
              <a:t>Cults and Isms</a:t>
            </a:r>
            <a:endParaRPr lang="en-US" sz="80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36" name="TextBox 35"/>
          <p:cNvSpPr txBox="1"/>
          <p:nvPr/>
        </p:nvSpPr>
        <p:spPr>
          <a:xfrm>
            <a:off x="1333500" y="443925"/>
            <a:ext cx="3434466" cy="584775"/>
          </a:xfrm>
          <a:prstGeom prst="rect">
            <a:avLst/>
          </a:prstGeom>
          <a:noFill/>
          <a:effectLst>
            <a:softEdge rad="127000"/>
          </a:effectLst>
        </p:spPr>
        <p:txBody>
          <a:bodyPr wrap="square" lIns="274320" rIns="274320"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32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bondage of</a:t>
            </a:r>
            <a:endParaRPr lang="en-US" sz="32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pic>
        <p:nvPicPr>
          <p:cNvPr id="1026" name="Picture 2" descr="watchtower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7753" y="1139336"/>
            <a:ext cx="2018247" cy="1984864"/>
          </a:xfrm>
          <a:prstGeom prst="rect">
            <a:avLst/>
          </a:prstGeom>
          <a:noFill/>
          <a:effectLst>
            <a:glow rad="254000">
              <a:srgbClr val="FFFF00">
                <a:alpha val="37000"/>
              </a:srgbClr>
            </a:glow>
          </a:effectLst>
          <a:extLst>
            <a:ext uri="{909E8E84-426E-40DD-AFC4-6F175D3DCCD1}">
              <a14:hiddenFill xmlns:a14="http://schemas.microsoft.com/office/drawing/2010/main">
                <a:solidFill>
                  <a:srgbClr val="FFFFFF"/>
                </a:solidFill>
              </a14:hiddenFill>
            </a:ext>
          </a:extLst>
        </p:spPr>
      </p:pic>
      <p:sp>
        <p:nvSpPr>
          <p:cNvPr id="35" name="TextBox 34"/>
          <p:cNvSpPr txBox="1"/>
          <p:nvPr/>
        </p:nvSpPr>
        <p:spPr>
          <a:xfrm>
            <a:off x="1127523" y="1973640"/>
            <a:ext cx="7711677" cy="1323439"/>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pPr algn="ctr"/>
            <a:r>
              <a:rPr lang="en-US" sz="80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Watchtower</a:t>
            </a:r>
            <a:endParaRPr lang="en-US" sz="80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pic>
        <p:nvPicPr>
          <p:cNvPr id="33"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67538" y="3013952"/>
            <a:ext cx="2320896" cy="2320896"/>
          </a:xfrm>
          <a:prstGeom prst="ellipse">
            <a:avLst/>
          </a:prstGeom>
          <a:solidFill>
            <a:schemeClr val="tx1"/>
          </a:solidFill>
          <a:ln>
            <a:noFill/>
          </a:ln>
          <a:effectLst>
            <a:glow rad="317500">
              <a:srgbClr val="99CC00">
                <a:alpha val="35000"/>
              </a:srgbClr>
            </a:glow>
            <a:outerShdw dist="35921" dir="2700000" algn="ctr" rotWithShape="0">
              <a:schemeClr val="bg2"/>
            </a:outerShdw>
            <a:softEdge rad="6350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51999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6" name="TextBox 5"/>
          <p:cNvSpPr txBox="1"/>
          <p:nvPr/>
        </p:nvSpPr>
        <p:spPr>
          <a:xfrm>
            <a:off x="457200" y="533400"/>
            <a:ext cx="8305800" cy="3416320"/>
          </a:xfrm>
          <a:prstGeom prst="rect">
            <a:avLst/>
          </a:prstGeom>
          <a:noFill/>
        </p:spPr>
        <p:txBody>
          <a:bodyPr wrap="square" rtlCol="0">
            <a:spAutoFit/>
          </a:bodyPr>
          <a:lstStyle/>
          <a:p>
            <a:r>
              <a:rPr lang="en-US" sz="3600" dirty="0">
                <a:solidFill>
                  <a:srgbClr val="FFFF00"/>
                </a:solidFill>
              </a:rPr>
              <a:t>Watchtower, Aug. 15, 1981, pg. 29 ~ </a:t>
            </a:r>
            <a:r>
              <a:rPr lang="en-US" sz="3600" dirty="0"/>
              <a:t>But, strangely, through such </a:t>
            </a:r>
            <a:r>
              <a:rPr lang="en-US" sz="3600" dirty="0" smtClean="0"/>
              <a:t>‘Bible </a:t>
            </a:r>
            <a:r>
              <a:rPr lang="en-US" sz="3600" dirty="0"/>
              <a:t>reading,' </a:t>
            </a:r>
            <a:r>
              <a:rPr lang="en-US" sz="3600" b="1" dirty="0"/>
              <a:t>they have reverted right back to the apostate doctrines that commentaries by </a:t>
            </a:r>
            <a:r>
              <a:rPr lang="en-US" sz="3600" b="1" dirty="0" smtClean="0"/>
              <a:t>Christendom's </a:t>
            </a:r>
            <a:r>
              <a:rPr lang="en-US" sz="3600" b="1" dirty="0"/>
              <a:t>clergy were teaching 100 years ago...</a:t>
            </a:r>
            <a:r>
              <a:rPr lang="en-US" sz="3600" dirty="0"/>
              <a:t>"</a:t>
            </a:r>
            <a:endParaRPr lang="en-US" sz="3600" dirty="0"/>
          </a:p>
        </p:txBody>
      </p:sp>
      <p:cxnSp>
        <p:nvCxnSpPr>
          <p:cNvPr id="4" name="Straight Connector 3"/>
          <p:cNvCxnSpPr/>
          <p:nvPr/>
        </p:nvCxnSpPr>
        <p:spPr>
          <a:xfrm>
            <a:off x="2378823" y="2209800"/>
            <a:ext cx="6155577"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33400" y="2754489"/>
            <a:ext cx="6085332"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99325" y="3321756"/>
            <a:ext cx="8099577"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02802" y="3855156"/>
            <a:ext cx="6278998" cy="8466"/>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24904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6" name="TextBox 5"/>
          <p:cNvSpPr txBox="1"/>
          <p:nvPr/>
        </p:nvSpPr>
        <p:spPr>
          <a:xfrm>
            <a:off x="457200" y="533400"/>
            <a:ext cx="8305800" cy="646331"/>
          </a:xfrm>
          <a:prstGeom prst="rect">
            <a:avLst/>
          </a:prstGeom>
          <a:noFill/>
        </p:spPr>
        <p:txBody>
          <a:bodyPr wrap="square" rtlCol="0">
            <a:spAutoFit/>
          </a:bodyPr>
          <a:lstStyle/>
          <a:p>
            <a:pPr algn="ctr"/>
            <a:r>
              <a:rPr lang="en-US" sz="3600" dirty="0" smtClean="0">
                <a:solidFill>
                  <a:schemeClr val="bg1"/>
                </a:solidFill>
              </a:rPr>
              <a:t>A non-prophet organization</a:t>
            </a:r>
            <a:endParaRPr lang="en-US" sz="3600" dirty="0">
              <a:solidFill>
                <a:schemeClr val="bg1"/>
              </a:solidFill>
            </a:endParaRPr>
          </a:p>
        </p:txBody>
      </p:sp>
      <p:sp>
        <p:nvSpPr>
          <p:cNvPr id="10" name="TextBox 9"/>
          <p:cNvSpPr txBox="1"/>
          <p:nvPr/>
        </p:nvSpPr>
        <p:spPr>
          <a:xfrm>
            <a:off x="457200" y="1143000"/>
            <a:ext cx="8305800" cy="646331"/>
          </a:xfrm>
          <a:prstGeom prst="rect">
            <a:avLst/>
          </a:prstGeom>
          <a:noFill/>
        </p:spPr>
        <p:txBody>
          <a:bodyPr wrap="square" rtlCol="0">
            <a:spAutoFit/>
          </a:bodyPr>
          <a:lstStyle/>
          <a:p>
            <a:r>
              <a:rPr lang="en-US" sz="3600" dirty="0"/>
              <a:t>1874 ~ Christ returned</a:t>
            </a:r>
            <a:endParaRPr lang="en-US" sz="3600" dirty="0">
              <a:solidFill>
                <a:schemeClr val="bg1"/>
              </a:solidFill>
            </a:endParaRPr>
          </a:p>
        </p:txBody>
      </p:sp>
      <p:sp>
        <p:nvSpPr>
          <p:cNvPr id="11" name="TextBox 10"/>
          <p:cNvSpPr txBox="1"/>
          <p:nvPr/>
        </p:nvSpPr>
        <p:spPr>
          <a:xfrm>
            <a:off x="457200" y="1744134"/>
            <a:ext cx="8305800" cy="1200329"/>
          </a:xfrm>
          <a:prstGeom prst="rect">
            <a:avLst/>
          </a:prstGeom>
          <a:noFill/>
        </p:spPr>
        <p:txBody>
          <a:bodyPr wrap="square" rtlCol="0">
            <a:spAutoFit/>
          </a:bodyPr>
          <a:lstStyle/>
          <a:p>
            <a:r>
              <a:rPr lang="en-US" sz="3600" dirty="0"/>
              <a:t>1914 ~ Christ returned (official teaching today)</a:t>
            </a:r>
            <a:endParaRPr lang="en-US" sz="3600" dirty="0">
              <a:solidFill>
                <a:schemeClr val="bg1"/>
              </a:solidFill>
            </a:endParaRPr>
          </a:p>
        </p:txBody>
      </p:sp>
      <p:sp>
        <p:nvSpPr>
          <p:cNvPr id="12" name="TextBox 11"/>
          <p:cNvSpPr txBox="1"/>
          <p:nvPr/>
        </p:nvSpPr>
        <p:spPr>
          <a:xfrm>
            <a:off x="457200" y="2901202"/>
            <a:ext cx="8305800" cy="646331"/>
          </a:xfrm>
          <a:prstGeom prst="rect">
            <a:avLst/>
          </a:prstGeom>
          <a:noFill/>
        </p:spPr>
        <p:txBody>
          <a:bodyPr wrap="square" rtlCol="0">
            <a:spAutoFit/>
          </a:bodyPr>
          <a:lstStyle/>
          <a:p>
            <a:r>
              <a:rPr lang="en-US" sz="3600" dirty="0"/>
              <a:t>1914 ~ End of the world (“gospel age”)</a:t>
            </a:r>
            <a:endParaRPr lang="en-US" sz="3600" dirty="0">
              <a:solidFill>
                <a:schemeClr val="bg1"/>
              </a:solidFill>
            </a:endParaRPr>
          </a:p>
        </p:txBody>
      </p:sp>
      <p:sp>
        <p:nvSpPr>
          <p:cNvPr id="13" name="TextBox 12"/>
          <p:cNvSpPr txBox="1"/>
          <p:nvPr/>
        </p:nvSpPr>
        <p:spPr>
          <a:xfrm>
            <a:off x="457200" y="3457180"/>
            <a:ext cx="8305800" cy="1200329"/>
          </a:xfrm>
          <a:prstGeom prst="rect">
            <a:avLst/>
          </a:prstGeom>
          <a:noFill/>
        </p:spPr>
        <p:txBody>
          <a:bodyPr wrap="square" rtlCol="0">
            <a:spAutoFit/>
          </a:bodyPr>
          <a:lstStyle/>
          <a:p>
            <a:r>
              <a:rPr lang="en-US" sz="3600" dirty="0"/>
              <a:t>1925 ~ Return of Abraham, </a:t>
            </a:r>
            <a:r>
              <a:rPr lang="en-US" sz="3600" dirty="0" smtClean="0"/>
              <a:t>Isaac, Jacob and David</a:t>
            </a:r>
            <a:endParaRPr lang="en-US" sz="3600" dirty="0">
              <a:solidFill>
                <a:schemeClr val="bg1"/>
              </a:solidFill>
            </a:endParaRPr>
          </a:p>
        </p:txBody>
      </p:sp>
      <p:sp>
        <p:nvSpPr>
          <p:cNvPr id="14" name="TextBox 13"/>
          <p:cNvSpPr txBox="1"/>
          <p:nvPr/>
        </p:nvSpPr>
        <p:spPr>
          <a:xfrm>
            <a:off x="457200" y="4611469"/>
            <a:ext cx="8305800" cy="646331"/>
          </a:xfrm>
          <a:prstGeom prst="rect">
            <a:avLst/>
          </a:prstGeom>
          <a:noFill/>
        </p:spPr>
        <p:txBody>
          <a:bodyPr wrap="square" rtlCol="0">
            <a:spAutoFit/>
          </a:bodyPr>
          <a:lstStyle/>
          <a:p>
            <a:r>
              <a:rPr lang="en-US" sz="3600" dirty="0"/>
              <a:t>1940 ~ Great Tribulation has begun</a:t>
            </a:r>
            <a:endParaRPr lang="en-US" sz="3600" dirty="0">
              <a:solidFill>
                <a:schemeClr val="bg1"/>
              </a:solidFill>
            </a:endParaRPr>
          </a:p>
        </p:txBody>
      </p:sp>
    </p:spTree>
    <p:extLst>
      <p:ext uri="{BB962C8B-B14F-4D97-AF65-F5344CB8AC3E}">
        <p14:creationId xmlns:p14="http://schemas.microsoft.com/office/powerpoint/2010/main" val="32026218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1"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1"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500"/>
                            </p:stCondLst>
                            <p:childTnLst>
                              <p:par>
                                <p:cTn id="25" presetID="9" presetClass="emph" presetSubtype="0" grpId="0" nodeType="afterEffect">
                                  <p:stCondLst>
                                    <p:cond delay="0"/>
                                  </p:stCondLst>
                                  <p:childTnLst>
                                    <p:set>
                                      <p:cBhvr rctx="PPT">
                                        <p:cTn id="26" dur="indefinite"/>
                                        <p:tgtEl>
                                          <p:spTgt spid="10"/>
                                        </p:tgtEl>
                                        <p:attrNameLst>
                                          <p:attrName>style.opacity</p:attrName>
                                        </p:attrNameLst>
                                      </p:cBhvr>
                                      <p:to>
                                        <p:strVal val="0.5"/>
                                      </p:to>
                                    </p:set>
                                    <p:animEffect filter="image" prLst="opacity: 0.5">
                                      <p:cBhvr rctx="IE">
                                        <p:cTn id="27" dur="indefinite"/>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1"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500" fill="hold"/>
                                        <p:tgtEl>
                                          <p:spTgt spid="12"/>
                                        </p:tgtEl>
                                        <p:attrNameLst>
                                          <p:attrName>ppt_w</p:attrName>
                                        </p:attrNameLst>
                                      </p:cBhvr>
                                      <p:tavLst>
                                        <p:tav tm="0">
                                          <p:val>
                                            <p:fltVal val="0"/>
                                          </p:val>
                                        </p:tav>
                                        <p:tav tm="100000">
                                          <p:val>
                                            <p:strVal val="#ppt_w"/>
                                          </p:val>
                                        </p:tav>
                                      </p:tavLst>
                                    </p:anim>
                                    <p:anim calcmode="lin" valueType="num">
                                      <p:cBhvr>
                                        <p:cTn id="33" dur="500" fill="hold"/>
                                        <p:tgtEl>
                                          <p:spTgt spid="12"/>
                                        </p:tgtEl>
                                        <p:attrNameLst>
                                          <p:attrName>ppt_h</p:attrName>
                                        </p:attrNameLst>
                                      </p:cBhvr>
                                      <p:tavLst>
                                        <p:tav tm="0">
                                          <p:val>
                                            <p:fltVal val="0"/>
                                          </p:val>
                                        </p:tav>
                                        <p:tav tm="100000">
                                          <p:val>
                                            <p:strVal val="#ppt_h"/>
                                          </p:val>
                                        </p:tav>
                                      </p:tavLst>
                                    </p:anim>
                                    <p:animEffect transition="in" filter="fade">
                                      <p:cBhvr>
                                        <p:cTn id="34" dur="500"/>
                                        <p:tgtEl>
                                          <p:spTgt spid="12"/>
                                        </p:tgtEl>
                                      </p:cBhvr>
                                    </p:animEffect>
                                  </p:childTnLst>
                                </p:cTn>
                              </p:par>
                            </p:childTnLst>
                          </p:cTn>
                        </p:par>
                        <p:par>
                          <p:cTn id="35" fill="hold">
                            <p:stCondLst>
                              <p:cond delay="500"/>
                            </p:stCondLst>
                            <p:childTnLst>
                              <p:par>
                                <p:cTn id="36" presetID="9" presetClass="emph" presetSubtype="0" grpId="0" nodeType="afterEffect">
                                  <p:stCondLst>
                                    <p:cond delay="0"/>
                                  </p:stCondLst>
                                  <p:childTnLst>
                                    <p:set>
                                      <p:cBhvr rctx="PPT">
                                        <p:cTn id="37" dur="indefinite"/>
                                        <p:tgtEl>
                                          <p:spTgt spid="11"/>
                                        </p:tgtEl>
                                        <p:attrNameLst>
                                          <p:attrName>style.opacity</p:attrName>
                                        </p:attrNameLst>
                                      </p:cBhvr>
                                      <p:to>
                                        <p:strVal val="0.5"/>
                                      </p:to>
                                    </p:set>
                                    <p:animEffect filter="image" prLst="opacity: 0.5">
                                      <p:cBhvr rctx="IE">
                                        <p:cTn id="38" dur="indefinite"/>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1"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par>
                          <p:cTn id="46" fill="hold">
                            <p:stCondLst>
                              <p:cond delay="500"/>
                            </p:stCondLst>
                            <p:childTnLst>
                              <p:par>
                                <p:cTn id="47" presetID="9" presetClass="emph" presetSubtype="0" grpId="0" nodeType="afterEffect">
                                  <p:stCondLst>
                                    <p:cond delay="0"/>
                                  </p:stCondLst>
                                  <p:childTnLst>
                                    <p:set>
                                      <p:cBhvr rctx="PPT">
                                        <p:cTn id="48" dur="indefinite"/>
                                        <p:tgtEl>
                                          <p:spTgt spid="12"/>
                                        </p:tgtEl>
                                        <p:attrNameLst>
                                          <p:attrName>style.opacity</p:attrName>
                                        </p:attrNameLst>
                                      </p:cBhvr>
                                      <p:to>
                                        <p:strVal val="0.5"/>
                                      </p:to>
                                    </p:set>
                                    <p:animEffect filter="image" prLst="opacity: 0.5">
                                      <p:cBhvr rctx="IE">
                                        <p:cTn id="49" dur="indefinite"/>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p:cTn id="54" dur="500" fill="hold"/>
                                        <p:tgtEl>
                                          <p:spTgt spid="14"/>
                                        </p:tgtEl>
                                        <p:attrNameLst>
                                          <p:attrName>ppt_w</p:attrName>
                                        </p:attrNameLst>
                                      </p:cBhvr>
                                      <p:tavLst>
                                        <p:tav tm="0">
                                          <p:val>
                                            <p:fltVal val="0"/>
                                          </p:val>
                                        </p:tav>
                                        <p:tav tm="100000">
                                          <p:val>
                                            <p:strVal val="#ppt_w"/>
                                          </p:val>
                                        </p:tav>
                                      </p:tavLst>
                                    </p:anim>
                                    <p:anim calcmode="lin" valueType="num">
                                      <p:cBhvr>
                                        <p:cTn id="55" dur="500" fill="hold"/>
                                        <p:tgtEl>
                                          <p:spTgt spid="14"/>
                                        </p:tgtEl>
                                        <p:attrNameLst>
                                          <p:attrName>ppt_h</p:attrName>
                                        </p:attrNameLst>
                                      </p:cBhvr>
                                      <p:tavLst>
                                        <p:tav tm="0">
                                          <p:val>
                                            <p:fltVal val="0"/>
                                          </p:val>
                                        </p:tav>
                                        <p:tav tm="100000">
                                          <p:val>
                                            <p:strVal val="#ppt_h"/>
                                          </p:val>
                                        </p:tav>
                                      </p:tavLst>
                                    </p:anim>
                                    <p:animEffect transition="in" filter="fade">
                                      <p:cBhvr>
                                        <p:cTn id="56" dur="500"/>
                                        <p:tgtEl>
                                          <p:spTgt spid="14"/>
                                        </p:tgtEl>
                                      </p:cBhvr>
                                    </p:animEffect>
                                  </p:childTnLst>
                                </p:cTn>
                              </p:par>
                            </p:childTnLst>
                          </p:cTn>
                        </p:par>
                        <p:par>
                          <p:cTn id="57" fill="hold">
                            <p:stCondLst>
                              <p:cond delay="500"/>
                            </p:stCondLst>
                            <p:childTnLst>
                              <p:par>
                                <p:cTn id="58" presetID="9" presetClass="emph" presetSubtype="0" grpId="0" nodeType="afterEffect">
                                  <p:stCondLst>
                                    <p:cond delay="0"/>
                                  </p:stCondLst>
                                  <p:childTnLst>
                                    <p:set>
                                      <p:cBhvr rctx="PPT">
                                        <p:cTn id="59" dur="indefinite"/>
                                        <p:tgtEl>
                                          <p:spTgt spid="13"/>
                                        </p:tgtEl>
                                        <p:attrNameLst>
                                          <p:attrName>style.opacity</p:attrName>
                                        </p:attrNameLst>
                                      </p:cBhvr>
                                      <p:to>
                                        <p:strVal val="0.5"/>
                                      </p:to>
                                    </p:set>
                                    <p:animEffect filter="image" prLst="opacity: 0.5">
                                      <p:cBhvr rctx="IE">
                                        <p:cTn id="60" dur="indefinite"/>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0" grpId="1"/>
      <p:bldP spid="11" grpId="0"/>
      <p:bldP spid="11" grpId="1"/>
      <p:bldP spid="12" grpId="0"/>
      <p:bldP spid="12" grpId="1"/>
      <p:bldP spid="13" grpId="0"/>
      <p:bldP spid="13" grpId="1"/>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6" name="TextBox 5"/>
          <p:cNvSpPr txBox="1"/>
          <p:nvPr/>
        </p:nvSpPr>
        <p:spPr>
          <a:xfrm>
            <a:off x="457200" y="533400"/>
            <a:ext cx="8305800" cy="646331"/>
          </a:xfrm>
          <a:prstGeom prst="rect">
            <a:avLst/>
          </a:prstGeom>
          <a:noFill/>
        </p:spPr>
        <p:txBody>
          <a:bodyPr wrap="square" rtlCol="0">
            <a:spAutoFit/>
          </a:bodyPr>
          <a:lstStyle/>
          <a:p>
            <a:pPr algn="ctr"/>
            <a:r>
              <a:rPr lang="en-US" sz="3600" dirty="0" smtClean="0">
                <a:solidFill>
                  <a:schemeClr val="bg1"/>
                </a:solidFill>
              </a:rPr>
              <a:t>A non-prophet organization</a:t>
            </a:r>
            <a:endParaRPr lang="en-US" sz="3600" dirty="0">
              <a:solidFill>
                <a:schemeClr val="bg1"/>
              </a:solidFill>
            </a:endParaRPr>
          </a:p>
        </p:txBody>
      </p:sp>
      <p:sp>
        <p:nvSpPr>
          <p:cNvPr id="10" name="TextBox 9"/>
          <p:cNvSpPr txBox="1"/>
          <p:nvPr/>
        </p:nvSpPr>
        <p:spPr>
          <a:xfrm>
            <a:off x="457200" y="1143000"/>
            <a:ext cx="8305800" cy="1200329"/>
          </a:xfrm>
          <a:prstGeom prst="rect">
            <a:avLst/>
          </a:prstGeom>
          <a:noFill/>
        </p:spPr>
        <p:txBody>
          <a:bodyPr wrap="square" rtlCol="0">
            <a:spAutoFit/>
          </a:bodyPr>
          <a:lstStyle/>
          <a:p>
            <a:r>
              <a:rPr lang="en-US" sz="3600" dirty="0"/>
              <a:t>1940 ~ Nazis and Fascists would defeat Great Britain </a:t>
            </a:r>
            <a:endParaRPr lang="en-US" sz="3600" dirty="0">
              <a:solidFill>
                <a:schemeClr val="bg1"/>
              </a:solidFill>
            </a:endParaRPr>
          </a:p>
        </p:txBody>
      </p:sp>
      <p:sp>
        <p:nvSpPr>
          <p:cNvPr id="11" name="TextBox 10"/>
          <p:cNvSpPr txBox="1"/>
          <p:nvPr/>
        </p:nvSpPr>
        <p:spPr>
          <a:xfrm>
            <a:off x="457200" y="2273827"/>
            <a:ext cx="8305800" cy="1200329"/>
          </a:xfrm>
          <a:prstGeom prst="rect">
            <a:avLst/>
          </a:prstGeom>
          <a:noFill/>
        </p:spPr>
        <p:txBody>
          <a:bodyPr wrap="square" rtlCol="0">
            <a:spAutoFit/>
          </a:bodyPr>
          <a:lstStyle/>
          <a:p>
            <a:r>
              <a:rPr lang="en-US" sz="3600" dirty="0"/>
              <a:t>1975 ~ end of “6,000 years of man’s history”</a:t>
            </a:r>
            <a:endParaRPr lang="en-US" sz="3600" dirty="0">
              <a:solidFill>
                <a:schemeClr val="bg1"/>
              </a:solidFill>
            </a:endParaRPr>
          </a:p>
        </p:txBody>
      </p:sp>
    </p:spTree>
    <p:extLst>
      <p:ext uri="{BB962C8B-B14F-4D97-AF65-F5344CB8AC3E}">
        <p14:creationId xmlns:p14="http://schemas.microsoft.com/office/powerpoint/2010/main" val="32920245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1"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1"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par>
                          <p:cTn id="17" fill="hold">
                            <p:stCondLst>
                              <p:cond delay="500"/>
                            </p:stCondLst>
                            <p:childTnLst>
                              <p:par>
                                <p:cTn id="18" presetID="9" presetClass="emph" presetSubtype="0" grpId="0" nodeType="afterEffect">
                                  <p:stCondLst>
                                    <p:cond delay="0"/>
                                  </p:stCondLst>
                                  <p:childTnLst>
                                    <p:set>
                                      <p:cBhvr rctx="PPT">
                                        <p:cTn id="19" dur="indefinite"/>
                                        <p:tgtEl>
                                          <p:spTgt spid="10"/>
                                        </p:tgtEl>
                                        <p:attrNameLst>
                                          <p:attrName>style.opacity</p:attrName>
                                        </p:attrNameLst>
                                      </p:cBhvr>
                                      <p:to>
                                        <p:strVal val="0.5"/>
                                      </p:to>
                                    </p:set>
                                    <p:animEffect filter="image" prLst="opacity: 0.5">
                                      <p:cBhvr rctx="IE">
                                        <p:cTn id="20"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1"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6" name="TextBox 5"/>
          <p:cNvSpPr txBox="1"/>
          <p:nvPr/>
        </p:nvSpPr>
        <p:spPr>
          <a:xfrm>
            <a:off x="457200" y="533400"/>
            <a:ext cx="8305800" cy="646331"/>
          </a:xfrm>
          <a:prstGeom prst="rect">
            <a:avLst/>
          </a:prstGeom>
          <a:noFill/>
        </p:spPr>
        <p:txBody>
          <a:bodyPr wrap="square" rtlCol="0">
            <a:spAutoFit/>
          </a:bodyPr>
          <a:lstStyle/>
          <a:p>
            <a:pPr algn="ctr"/>
            <a:r>
              <a:rPr lang="en-US" sz="3600" dirty="0" smtClean="0"/>
              <a:t>Beliefs</a:t>
            </a:r>
            <a:endParaRPr lang="en-US" sz="3600" dirty="0">
              <a:solidFill>
                <a:schemeClr val="bg1"/>
              </a:solidFill>
            </a:endParaRPr>
          </a:p>
        </p:txBody>
      </p:sp>
      <p:sp>
        <p:nvSpPr>
          <p:cNvPr id="10" name="TextBox 9"/>
          <p:cNvSpPr txBox="1"/>
          <p:nvPr/>
        </p:nvSpPr>
        <p:spPr>
          <a:xfrm>
            <a:off x="457200" y="1143000"/>
            <a:ext cx="8305800" cy="1200329"/>
          </a:xfrm>
          <a:prstGeom prst="rect">
            <a:avLst/>
          </a:prstGeom>
          <a:noFill/>
        </p:spPr>
        <p:txBody>
          <a:bodyPr wrap="square" rtlCol="0">
            <a:spAutoFit/>
          </a:bodyPr>
          <a:lstStyle/>
          <a:p>
            <a:r>
              <a:rPr lang="en-US" sz="3600" dirty="0"/>
              <a:t>All present day religions are “Babylon the Great” (Rev. 17)</a:t>
            </a:r>
            <a:endParaRPr lang="en-US" sz="3600" dirty="0">
              <a:solidFill>
                <a:schemeClr val="bg1"/>
              </a:solidFill>
            </a:endParaRPr>
          </a:p>
        </p:txBody>
      </p:sp>
      <p:sp>
        <p:nvSpPr>
          <p:cNvPr id="11" name="TextBox 10"/>
          <p:cNvSpPr txBox="1"/>
          <p:nvPr/>
        </p:nvSpPr>
        <p:spPr>
          <a:xfrm>
            <a:off x="457200" y="2266245"/>
            <a:ext cx="8305800" cy="646331"/>
          </a:xfrm>
          <a:prstGeom prst="rect">
            <a:avLst/>
          </a:prstGeom>
          <a:noFill/>
        </p:spPr>
        <p:txBody>
          <a:bodyPr wrap="square" rtlCol="0">
            <a:spAutoFit/>
          </a:bodyPr>
          <a:lstStyle/>
          <a:p>
            <a:r>
              <a:rPr lang="en-US" sz="3600" dirty="0"/>
              <a:t>Forbid blood transfusions</a:t>
            </a:r>
            <a:endParaRPr lang="en-US" sz="3600" dirty="0">
              <a:solidFill>
                <a:schemeClr val="bg1"/>
              </a:solidFill>
            </a:endParaRPr>
          </a:p>
        </p:txBody>
      </p:sp>
      <p:sp>
        <p:nvSpPr>
          <p:cNvPr id="12" name="TextBox 11"/>
          <p:cNvSpPr txBox="1"/>
          <p:nvPr/>
        </p:nvSpPr>
        <p:spPr>
          <a:xfrm>
            <a:off x="457200" y="2895600"/>
            <a:ext cx="8305800" cy="1200329"/>
          </a:xfrm>
          <a:prstGeom prst="rect">
            <a:avLst/>
          </a:prstGeom>
          <a:noFill/>
        </p:spPr>
        <p:txBody>
          <a:bodyPr wrap="square" rtlCol="0">
            <a:spAutoFit/>
          </a:bodyPr>
          <a:lstStyle/>
          <a:p>
            <a:r>
              <a:rPr lang="en-US" sz="3600" dirty="0" smtClean="0"/>
              <a:t>No Pledge of Allegiance, birthdays or holidays</a:t>
            </a:r>
            <a:endParaRPr lang="en-US" sz="3600" dirty="0">
              <a:solidFill>
                <a:schemeClr val="bg1"/>
              </a:solidFill>
            </a:endParaRPr>
          </a:p>
        </p:txBody>
      </p:sp>
      <p:sp>
        <p:nvSpPr>
          <p:cNvPr id="13" name="TextBox 12"/>
          <p:cNvSpPr txBox="1"/>
          <p:nvPr/>
        </p:nvSpPr>
        <p:spPr>
          <a:xfrm>
            <a:off x="457200" y="3979291"/>
            <a:ext cx="8305800" cy="1200329"/>
          </a:xfrm>
          <a:prstGeom prst="rect">
            <a:avLst/>
          </a:prstGeom>
          <a:noFill/>
        </p:spPr>
        <p:txBody>
          <a:bodyPr wrap="square" rtlCol="0">
            <a:spAutoFit/>
          </a:bodyPr>
          <a:lstStyle/>
          <a:p>
            <a:r>
              <a:rPr lang="en-US" sz="3600" dirty="0"/>
              <a:t>Salvation through faith and obedience to the Bible </a:t>
            </a:r>
            <a:endParaRPr lang="en-US" sz="3600" dirty="0">
              <a:solidFill>
                <a:schemeClr val="bg1"/>
              </a:solidFill>
            </a:endParaRPr>
          </a:p>
        </p:txBody>
      </p:sp>
      <p:sp>
        <p:nvSpPr>
          <p:cNvPr id="14" name="TextBox 13"/>
          <p:cNvSpPr txBox="1"/>
          <p:nvPr/>
        </p:nvSpPr>
        <p:spPr>
          <a:xfrm>
            <a:off x="457200" y="5133580"/>
            <a:ext cx="8305800" cy="646331"/>
          </a:xfrm>
          <a:prstGeom prst="rect">
            <a:avLst/>
          </a:prstGeom>
          <a:noFill/>
        </p:spPr>
        <p:txBody>
          <a:bodyPr wrap="square" rtlCol="0">
            <a:spAutoFit/>
          </a:bodyPr>
          <a:lstStyle/>
          <a:p>
            <a:r>
              <a:rPr lang="en-US" sz="3600" dirty="0"/>
              <a:t>No literal hell</a:t>
            </a:r>
            <a:endParaRPr lang="en-US" sz="3600" dirty="0">
              <a:solidFill>
                <a:schemeClr val="bg1"/>
              </a:solidFill>
            </a:endParaRPr>
          </a:p>
        </p:txBody>
      </p:sp>
    </p:spTree>
    <p:extLst>
      <p:ext uri="{BB962C8B-B14F-4D97-AF65-F5344CB8AC3E}">
        <p14:creationId xmlns:p14="http://schemas.microsoft.com/office/powerpoint/2010/main" val="6957120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1"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1"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500"/>
                            </p:stCondLst>
                            <p:childTnLst>
                              <p:par>
                                <p:cTn id="25" presetID="9" presetClass="emph" presetSubtype="0" grpId="0" nodeType="afterEffect">
                                  <p:stCondLst>
                                    <p:cond delay="0"/>
                                  </p:stCondLst>
                                  <p:childTnLst>
                                    <p:set>
                                      <p:cBhvr rctx="PPT">
                                        <p:cTn id="26" dur="indefinite"/>
                                        <p:tgtEl>
                                          <p:spTgt spid="10"/>
                                        </p:tgtEl>
                                        <p:attrNameLst>
                                          <p:attrName>style.opacity</p:attrName>
                                        </p:attrNameLst>
                                      </p:cBhvr>
                                      <p:to>
                                        <p:strVal val="0.5"/>
                                      </p:to>
                                    </p:set>
                                    <p:animEffect filter="image" prLst="opacity: 0.5">
                                      <p:cBhvr rctx="IE">
                                        <p:cTn id="27" dur="indefinite"/>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1"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500" fill="hold"/>
                                        <p:tgtEl>
                                          <p:spTgt spid="12"/>
                                        </p:tgtEl>
                                        <p:attrNameLst>
                                          <p:attrName>ppt_w</p:attrName>
                                        </p:attrNameLst>
                                      </p:cBhvr>
                                      <p:tavLst>
                                        <p:tav tm="0">
                                          <p:val>
                                            <p:fltVal val="0"/>
                                          </p:val>
                                        </p:tav>
                                        <p:tav tm="100000">
                                          <p:val>
                                            <p:strVal val="#ppt_w"/>
                                          </p:val>
                                        </p:tav>
                                      </p:tavLst>
                                    </p:anim>
                                    <p:anim calcmode="lin" valueType="num">
                                      <p:cBhvr>
                                        <p:cTn id="33" dur="500" fill="hold"/>
                                        <p:tgtEl>
                                          <p:spTgt spid="12"/>
                                        </p:tgtEl>
                                        <p:attrNameLst>
                                          <p:attrName>ppt_h</p:attrName>
                                        </p:attrNameLst>
                                      </p:cBhvr>
                                      <p:tavLst>
                                        <p:tav tm="0">
                                          <p:val>
                                            <p:fltVal val="0"/>
                                          </p:val>
                                        </p:tav>
                                        <p:tav tm="100000">
                                          <p:val>
                                            <p:strVal val="#ppt_h"/>
                                          </p:val>
                                        </p:tav>
                                      </p:tavLst>
                                    </p:anim>
                                    <p:animEffect transition="in" filter="fade">
                                      <p:cBhvr>
                                        <p:cTn id="34" dur="500"/>
                                        <p:tgtEl>
                                          <p:spTgt spid="12"/>
                                        </p:tgtEl>
                                      </p:cBhvr>
                                    </p:animEffect>
                                  </p:childTnLst>
                                </p:cTn>
                              </p:par>
                            </p:childTnLst>
                          </p:cTn>
                        </p:par>
                        <p:par>
                          <p:cTn id="35" fill="hold">
                            <p:stCondLst>
                              <p:cond delay="500"/>
                            </p:stCondLst>
                            <p:childTnLst>
                              <p:par>
                                <p:cTn id="36" presetID="9" presetClass="emph" presetSubtype="0" grpId="0" nodeType="afterEffect">
                                  <p:stCondLst>
                                    <p:cond delay="0"/>
                                  </p:stCondLst>
                                  <p:childTnLst>
                                    <p:set>
                                      <p:cBhvr rctx="PPT">
                                        <p:cTn id="37" dur="indefinite"/>
                                        <p:tgtEl>
                                          <p:spTgt spid="11"/>
                                        </p:tgtEl>
                                        <p:attrNameLst>
                                          <p:attrName>style.opacity</p:attrName>
                                        </p:attrNameLst>
                                      </p:cBhvr>
                                      <p:to>
                                        <p:strVal val="0.5"/>
                                      </p:to>
                                    </p:set>
                                    <p:animEffect filter="image" prLst="opacity: 0.5">
                                      <p:cBhvr rctx="IE">
                                        <p:cTn id="38" dur="indefinite"/>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1"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par>
                          <p:cTn id="46" fill="hold">
                            <p:stCondLst>
                              <p:cond delay="500"/>
                            </p:stCondLst>
                            <p:childTnLst>
                              <p:par>
                                <p:cTn id="47" presetID="9" presetClass="emph" presetSubtype="0" grpId="0" nodeType="afterEffect">
                                  <p:stCondLst>
                                    <p:cond delay="0"/>
                                  </p:stCondLst>
                                  <p:childTnLst>
                                    <p:set>
                                      <p:cBhvr rctx="PPT">
                                        <p:cTn id="48" dur="indefinite"/>
                                        <p:tgtEl>
                                          <p:spTgt spid="12"/>
                                        </p:tgtEl>
                                        <p:attrNameLst>
                                          <p:attrName>style.opacity</p:attrName>
                                        </p:attrNameLst>
                                      </p:cBhvr>
                                      <p:to>
                                        <p:strVal val="0.5"/>
                                      </p:to>
                                    </p:set>
                                    <p:animEffect filter="image" prLst="opacity: 0.5">
                                      <p:cBhvr rctx="IE">
                                        <p:cTn id="49" dur="indefinite"/>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p:cTn id="54" dur="500" fill="hold"/>
                                        <p:tgtEl>
                                          <p:spTgt spid="14"/>
                                        </p:tgtEl>
                                        <p:attrNameLst>
                                          <p:attrName>ppt_w</p:attrName>
                                        </p:attrNameLst>
                                      </p:cBhvr>
                                      <p:tavLst>
                                        <p:tav tm="0">
                                          <p:val>
                                            <p:fltVal val="0"/>
                                          </p:val>
                                        </p:tav>
                                        <p:tav tm="100000">
                                          <p:val>
                                            <p:strVal val="#ppt_w"/>
                                          </p:val>
                                        </p:tav>
                                      </p:tavLst>
                                    </p:anim>
                                    <p:anim calcmode="lin" valueType="num">
                                      <p:cBhvr>
                                        <p:cTn id="55" dur="500" fill="hold"/>
                                        <p:tgtEl>
                                          <p:spTgt spid="14"/>
                                        </p:tgtEl>
                                        <p:attrNameLst>
                                          <p:attrName>ppt_h</p:attrName>
                                        </p:attrNameLst>
                                      </p:cBhvr>
                                      <p:tavLst>
                                        <p:tav tm="0">
                                          <p:val>
                                            <p:fltVal val="0"/>
                                          </p:val>
                                        </p:tav>
                                        <p:tav tm="100000">
                                          <p:val>
                                            <p:strVal val="#ppt_h"/>
                                          </p:val>
                                        </p:tav>
                                      </p:tavLst>
                                    </p:anim>
                                    <p:animEffect transition="in" filter="fade">
                                      <p:cBhvr>
                                        <p:cTn id="56" dur="500"/>
                                        <p:tgtEl>
                                          <p:spTgt spid="14"/>
                                        </p:tgtEl>
                                      </p:cBhvr>
                                    </p:animEffect>
                                  </p:childTnLst>
                                </p:cTn>
                              </p:par>
                            </p:childTnLst>
                          </p:cTn>
                        </p:par>
                        <p:par>
                          <p:cTn id="57" fill="hold">
                            <p:stCondLst>
                              <p:cond delay="500"/>
                            </p:stCondLst>
                            <p:childTnLst>
                              <p:par>
                                <p:cTn id="58" presetID="9" presetClass="emph" presetSubtype="0" grpId="0" nodeType="afterEffect">
                                  <p:stCondLst>
                                    <p:cond delay="0"/>
                                  </p:stCondLst>
                                  <p:childTnLst>
                                    <p:set>
                                      <p:cBhvr rctx="PPT">
                                        <p:cTn id="59" dur="indefinite"/>
                                        <p:tgtEl>
                                          <p:spTgt spid="13"/>
                                        </p:tgtEl>
                                        <p:attrNameLst>
                                          <p:attrName>style.opacity</p:attrName>
                                        </p:attrNameLst>
                                      </p:cBhvr>
                                      <p:to>
                                        <p:strVal val="0.5"/>
                                      </p:to>
                                    </p:set>
                                    <p:animEffect filter="image" prLst="opacity: 0.5">
                                      <p:cBhvr rctx="IE">
                                        <p:cTn id="60" dur="indefinite"/>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0" grpId="1"/>
      <p:bldP spid="11" grpId="0"/>
      <p:bldP spid="11" grpId="1"/>
      <p:bldP spid="12" grpId="0"/>
      <p:bldP spid="12" grpId="1"/>
      <p:bldP spid="13" grpId="0"/>
      <p:bldP spid="13" grpId="1"/>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6" name="TextBox 5"/>
          <p:cNvSpPr txBox="1"/>
          <p:nvPr/>
        </p:nvSpPr>
        <p:spPr>
          <a:xfrm>
            <a:off x="457200" y="533400"/>
            <a:ext cx="8305800" cy="646331"/>
          </a:xfrm>
          <a:prstGeom prst="rect">
            <a:avLst/>
          </a:prstGeom>
          <a:noFill/>
        </p:spPr>
        <p:txBody>
          <a:bodyPr wrap="square" rtlCol="0">
            <a:spAutoFit/>
          </a:bodyPr>
          <a:lstStyle/>
          <a:p>
            <a:pPr algn="ctr"/>
            <a:r>
              <a:rPr lang="en-US" sz="3600" dirty="0" smtClean="0">
                <a:solidFill>
                  <a:schemeClr val="bg1"/>
                </a:solidFill>
              </a:rPr>
              <a:t>Beliefs</a:t>
            </a:r>
            <a:endParaRPr lang="en-US" sz="3600" dirty="0">
              <a:solidFill>
                <a:schemeClr val="bg1"/>
              </a:solidFill>
            </a:endParaRPr>
          </a:p>
        </p:txBody>
      </p:sp>
      <p:sp>
        <p:nvSpPr>
          <p:cNvPr id="10" name="TextBox 9"/>
          <p:cNvSpPr txBox="1"/>
          <p:nvPr/>
        </p:nvSpPr>
        <p:spPr>
          <a:xfrm>
            <a:off x="457200" y="1143000"/>
            <a:ext cx="8305800" cy="1200329"/>
          </a:xfrm>
          <a:prstGeom prst="rect">
            <a:avLst/>
          </a:prstGeom>
          <a:noFill/>
        </p:spPr>
        <p:txBody>
          <a:bodyPr wrap="square" rtlCol="0">
            <a:spAutoFit/>
          </a:bodyPr>
          <a:lstStyle/>
          <a:p>
            <a:r>
              <a:rPr lang="en-US" sz="3600" dirty="0"/>
              <a:t>Only 144,000 (“little flock”) go to </a:t>
            </a:r>
            <a:r>
              <a:rPr lang="en-US" sz="3600" dirty="0" smtClean="0"/>
              <a:t>heaven</a:t>
            </a:r>
            <a:endParaRPr lang="en-US" sz="3600" dirty="0">
              <a:solidFill>
                <a:schemeClr val="bg1"/>
              </a:solidFill>
            </a:endParaRPr>
          </a:p>
        </p:txBody>
      </p:sp>
      <p:sp>
        <p:nvSpPr>
          <p:cNvPr id="11" name="TextBox 10"/>
          <p:cNvSpPr txBox="1"/>
          <p:nvPr/>
        </p:nvSpPr>
        <p:spPr>
          <a:xfrm>
            <a:off x="457200" y="2273827"/>
            <a:ext cx="8305800" cy="646331"/>
          </a:xfrm>
          <a:prstGeom prst="rect">
            <a:avLst/>
          </a:prstGeom>
          <a:noFill/>
        </p:spPr>
        <p:txBody>
          <a:bodyPr wrap="square" rtlCol="0">
            <a:spAutoFit/>
          </a:bodyPr>
          <a:lstStyle/>
          <a:p>
            <a:r>
              <a:rPr lang="en-US" sz="3600" dirty="0"/>
              <a:t>The “holy spirit” is an impersonal force</a:t>
            </a:r>
            <a:endParaRPr lang="en-US" sz="3600" dirty="0">
              <a:solidFill>
                <a:schemeClr val="bg1"/>
              </a:solidFill>
            </a:endParaRPr>
          </a:p>
        </p:txBody>
      </p:sp>
      <p:sp>
        <p:nvSpPr>
          <p:cNvPr id="7" name="TextBox 6"/>
          <p:cNvSpPr txBox="1"/>
          <p:nvPr/>
        </p:nvSpPr>
        <p:spPr>
          <a:xfrm>
            <a:off x="457200" y="2858869"/>
            <a:ext cx="8305800" cy="1200329"/>
          </a:xfrm>
          <a:prstGeom prst="rect">
            <a:avLst/>
          </a:prstGeom>
          <a:noFill/>
        </p:spPr>
        <p:txBody>
          <a:bodyPr wrap="square" rtlCol="0">
            <a:spAutoFit/>
          </a:bodyPr>
          <a:lstStyle/>
          <a:p>
            <a:r>
              <a:rPr lang="en-US" sz="3600" dirty="0"/>
              <a:t>Jesus did not die on the </a:t>
            </a:r>
            <a:r>
              <a:rPr lang="en-US" sz="3600" dirty="0" smtClean="0"/>
              <a:t>Cross, but rather a “torture stake” (</a:t>
            </a:r>
            <a:r>
              <a:rPr lang="en-US" sz="3600" b="1" i="1" dirty="0" err="1" smtClean="0">
                <a:solidFill>
                  <a:srgbClr val="FFFF00"/>
                </a:solidFill>
                <a:latin typeface="Times New Roman" panose="02020603050405020304" pitchFamily="18" charset="0"/>
                <a:cs typeface="Times New Roman" panose="02020603050405020304" pitchFamily="18" charset="0"/>
              </a:rPr>
              <a:t>stauros</a:t>
            </a:r>
            <a:r>
              <a:rPr lang="en-US" sz="3600" dirty="0" smtClean="0"/>
              <a:t>)</a:t>
            </a:r>
            <a:endParaRPr lang="en-US" sz="3600" dirty="0">
              <a:solidFill>
                <a:schemeClr val="bg1"/>
              </a:solidFill>
            </a:endParaRPr>
          </a:p>
        </p:txBody>
      </p:sp>
    </p:spTree>
    <p:extLst>
      <p:ext uri="{BB962C8B-B14F-4D97-AF65-F5344CB8AC3E}">
        <p14:creationId xmlns:p14="http://schemas.microsoft.com/office/powerpoint/2010/main" val="27953453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1"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par>
                          <p:cTn id="17" fill="hold">
                            <p:stCondLst>
                              <p:cond delay="500"/>
                            </p:stCondLst>
                            <p:childTnLst>
                              <p:par>
                                <p:cTn id="18" presetID="9" presetClass="emph" presetSubtype="0" grpId="0" nodeType="afterEffect">
                                  <p:stCondLst>
                                    <p:cond delay="0"/>
                                  </p:stCondLst>
                                  <p:childTnLst>
                                    <p:set>
                                      <p:cBhvr rctx="PPT">
                                        <p:cTn id="19" dur="indefinite"/>
                                        <p:tgtEl>
                                          <p:spTgt spid="10"/>
                                        </p:tgtEl>
                                        <p:attrNameLst>
                                          <p:attrName>style.opacity</p:attrName>
                                        </p:attrNameLst>
                                      </p:cBhvr>
                                      <p:to>
                                        <p:strVal val="0.5"/>
                                      </p:to>
                                    </p:set>
                                    <p:animEffect filter="image" prLst="opacity: 0.5">
                                      <p:cBhvr rctx="IE">
                                        <p:cTn id="20" dur="indefinite"/>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childTnLst>
                          </p:cTn>
                        </p:par>
                        <p:par>
                          <p:cTn id="28" fill="hold">
                            <p:stCondLst>
                              <p:cond delay="500"/>
                            </p:stCondLst>
                            <p:childTnLst>
                              <p:par>
                                <p:cTn id="29" presetID="9" presetClass="emph" presetSubtype="0" grpId="1" nodeType="afterEffect">
                                  <p:stCondLst>
                                    <p:cond delay="0"/>
                                  </p:stCondLst>
                                  <p:childTnLst>
                                    <p:set>
                                      <p:cBhvr rctx="PPT">
                                        <p:cTn id="30" dur="indefinite"/>
                                        <p:tgtEl>
                                          <p:spTgt spid="11"/>
                                        </p:tgtEl>
                                        <p:attrNameLst>
                                          <p:attrName>style.opacity</p:attrName>
                                        </p:attrNameLst>
                                      </p:cBhvr>
                                      <p:to>
                                        <p:strVal val="0.5"/>
                                      </p:to>
                                    </p:set>
                                    <p:animEffect filter="image" prLst="opacity: 0.5">
                                      <p:cBhvr rctx="IE">
                                        <p:cTn id="31" dur="indefinite"/>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1" grpId="0"/>
      <p:bldP spid="11" grpId="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pic>
        <p:nvPicPr>
          <p:cNvPr id="4098" name="Picture 2" descr="Jesus on cross and stake"/>
          <p:cNvPicPr>
            <a:picLocks noChangeAspect="1" noChangeArrowheads="1"/>
          </p:cNvPicPr>
          <p:nvPr/>
        </p:nvPicPr>
        <p:blipFill rotWithShape="1">
          <a:blip r:embed="rId4">
            <a:extLst>
              <a:ext uri="{28A0092B-C50C-407E-A947-70E740481C1C}">
                <a14:useLocalDpi xmlns:a14="http://schemas.microsoft.com/office/drawing/2010/main" val="0"/>
              </a:ext>
            </a:extLst>
          </a:blip>
          <a:srcRect l="54902" b="10698"/>
          <a:stretch/>
        </p:blipFill>
        <p:spPr bwMode="auto">
          <a:xfrm rot="21418229">
            <a:off x="990600" y="524112"/>
            <a:ext cx="2628900" cy="3657600"/>
          </a:xfrm>
          <a:prstGeom prst="rect">
            <a:avLst/>
          </a:prstGeom>
          <a:noFill/>
          <a:scene3d>
            <a:camera prst="orthographicFront"/>
            <a:lightRig rig="threePt" dir="t"/>
          </a:scene3d>
          <a:sp3d>
            <a:bevelT w="190500" h="190500"/>
          </a:sp3d>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57200" y="3886200"/>
            <a:ext cx="3467100" cy="1569660"/>
          </a:xfrm>
          <a:prstGeom prst="rect">
            <a:avLst/>
          </a:prstGeom>
          <a:noFill/>
        </p:spPr>
        <p:txBody>
          <a:bodyPr wrap="square" rtlCol="0">
            <a:spAutoFit/>
          </a:bodyPr>
          <a:lstStyle/>
          <a:p>
            <a:r>
              <a:rPr lang="en-US" sz="3200" dirty="0" smtClean="0"/>
              <a:t>From “Knowledge </a:t>
            </a:r>
            <a:r>
              <a:rPr lang="en-US" sz="3200" dirty="0"/>
              <a:t>That Leads to Everlasting </a:t>
            </a:r>
            <a:r>
              <a:rPr lang="en-US" sz="3200" dirty="0" smtClean="0"/>
              <a:t>Life”</a:t>
            </a:r>
          </a:p>
        </p:txBody>
      </p:sp>
      <p:sp>
        <p:nvSpPr>
          <p:cNvPr id="4" name="TextBox 3"/>
          <p:cNvSpPr txBox="1"/>
          <p:nvPr/>
        </p:nvSpPr>
        <p:spPr>
          <a:xfrm>
            <a:off x="3924300" y="457199"/>
            <a:ext cx="4762500" cy="5078313"/>
          </a:xfrm>
          <a:prstGeom prst="rect">
            <a:avLst/>
          </a:prstGeom>
          <a:noFill/>
        </p:spPr>
        <p:txBody>
          <a:bodyPr wrap="square" rtlCol="0">
            <a:spAutoFit/>
          </a:bodyPr>
          <a:lstStyle/>
          <a:p>
            <a:r>
              <a:rPr lang="en-US" sz="3600" dirty="0" smtClean="0"/>
              <a:t>John 20.25 ~ </a:t>
            </a:r>
            <a:r>
              <a:rPr lang="en-US" sz="3600" dirty="0" smtClean="0">
                <a:solidFill>
                  <a:srgbClr val="FFFF00"/>
                </a:solidFill>
              </a:rPr>
              <a:t>So </a:t>
            </a:r>
            <a:r>
              <a:rPr lang="en-US" sz="3600" dirty="0">
                <a:solidFill>
                  <a:srgbClr val="FFFF00"/>
                </a:solidFill>
              </a:rPr>
              <a:t>he said to them, </a:t>
            </a:r>
            <a:r>
              <a:rPr lang="en-US" sz="3600" dirty="0" smtClean="0">
                <a:solidFill>
                  <a:srgbClr val="FFFF00"/>
                </a:solidFill>
              </a:rPr>
              <a:t>“</a:t>
            </a:r>
            <a:r>
              <a:rPr lang="en-US" sz="3600" dirty="0" smtClean="0">
                <a:solidFill>
                  <a:srgbClr val="FFFF00"/>
                </a:solidFill>
              </a:rPr>
              <a:t>Unless </a:t>
            </a:r>
            <a:r>
              <a:rPr lang="en-US" sz="3600" dirty="0">
                <a:solidFill>
                  <a:srgbClr val="FFFF00"/>
                </a:solidFill>
              </a:rPr>
              <a:t>I see in His hands the print of the nails, and put my finger into the print of the nails, and put my hand into His side, I will not believe."</a:t>
            </a:r>
            <a:endParaRPr lang="en-US" sz="3600" dirty="0" smtClean="0">
              <a:solidFill>
                <a:srgbClr val="FFFF00"/>
              </a:solidFill>
            </a:endParaRPr>
          </a:p>
        </p:txBody>
      </p:sp>
      <p:sp>
        <p:nvSpPr>
          <p:cNvPr id="5" name="Oval 4"/>
          <p:cNvSpPr/>
          <p:nvPr/>
        </p:nvSpPr>
        <p:spPr>
          <a:xfrm>
            <a:off x="6979661" y="3247476"/>
            <a:ext cx="623455" cy="629752"/>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1677999" y="387266"/>
            <a:ext cx="912801" cy="922020"/>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982897" y="2160896"/>
            <a:ext cx="623455" cy="629752"/>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3940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Effect transition="in" filter="fade">
                                      <p:cBhvr>
                                        <p:cTn id="9" dur="500"/>
                                        <p:tgtEl>
                                          <p:spTgt spid="4098"/>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par>
                          <p:cTn id="16" fill="hold">
                            <p:stCondLst>
                              <p:cond delay="1000"/>
                            </p:stCondLst>
                            <p:childTnLst>
                              <p:par>
                                <p:cTn id="17" presetID="21" presetClass="entr" presetSubtype="1" fill="hold" grpId="0" nodeType="after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wheel(1)">
                                      <p:cBhvr>
                                        <p:cTn id="19" dur="1000"/>
                                        <p:tgtEl>
                                          <p:spTgt spid="51"/>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Effect transition="in" filter="fade">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heel(1)">
                                      <p:cBhvr>
                                        <p:cTn id="31" dur="1000"/>
                                        <p:tgtEl>
                                          <p:spTgt spid="9"/>
                                        </p:tgtEl>
                                      </p:cBhvr>
                                    </p:animEffect>
                                  </p:childTnLst>
                                </p:cTn>
                              </p:par>
                            </p:childTnLst>
                          </p:cTn>
                        </p:par>
                        <p:par>
                          <p:cTn id="32" fill="hold">
                            <p:stCondLst>
                              <p:cond delay="1000"/>
                            </p:stCondLst>
                            <p:childTnLst>
                              <p:par>
                                <p:cTn id="33" presetID="21" presetClass="entr" presetSubtype="1" fill="hold" grpId="0"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heel(1)">
                                      <p:cBhvr>
                                        <p:cTn id="3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51"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pic>
        <p:nvPicPr>
          <p:cNvPr id="9" name="Picture 2" descr="C:\WINDOWS\TEMP\\msotw9_temp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345460">
            <a:off x="1814578" y="1450010"/>
            <a:ext cx="5226942" cy="3929391"/>
          </a:xfrm>
          <a:prstGeom prst="rect">
            <a:avLst/>
          </a:prstGeom>
          <a:noFill/>
          <a:ln>
            <a:noFill/>
          </a:ln>
          <a:effectLst/>
          <a:scene3d>
            <a:camera prst="orthographicFront"/>
            <a:lightRig rig="threePt" dir="t"/>
          </a:scene3d>
          <a:sp3d>
            <a:bevelT w="190500" h="1905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4"/>
          <p:cNvSpPr txBox="1">
            <a:spLocks noChangeArrowheads="1"/>
          </p:cNvSpPr>
          <p:nvPr/>
        </p:nvSpPr>
        <p:spPr>
          <a:xfrm>
            <a:off x="685800" y="381000"/>
            <a:ext cx="7772400"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200" b="1" i="1" dirty="0" smtClean="0">
                <a:solidFill>
                  <a:schemeClr val="bg1"/>
                </a:solidFill>
              </a:rPr>
              <a:t>You Can Live Forever in Paradise on Earth</a:t>
            </a:r>
            <a:r>
              <a:rPr lang="en-US" altLang="en-US" sz="3200" dirty="0" smtClean="0">
                <a:solidFill>
                  <a:schemeClr val="bg1"/>
                </a:solidFill>
              </a:rPr>
              <a:t>, pg. 63</a:t>
            </a:r>
            <a:endParaRPr lang="en-US" altLang="en-US" sz="4800" dirty="0"/>
          </a:p>
        </p:txBody>
      </p:sp>
    </p:spTree>
    <p:extLst>
      <p:ext uri="{BB962C8B-B14F-4D97-AF65-F5344CB8AC3E}">
        <p14:creationId xmlns:p14="http://schemas.microsoft.com/office/powerpoint/2010/main" val="290317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9" name="Text Box 4"/>
          <p:cNvSpPr txBox="1">
            <a:spLocks noChangeArrowheads="1"/>
          </p:cNvSpPr>
          <p:nvPr/>
        </p:nvSpPr>
        <p:spPr bwMode="auto">
          <a:xfrm>
            <a:off x="1905000" y="2106428"/>
            <a:ext cx="1524000" cy="523875"/>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dirty="0">
                <a:solidFill>
                  <a:srgbClr val="FFFF00"/>
                </a:solidFill>
                <a:latin typeface="+mj-lt"/>
              </a:rPr>
              <a:t>Subject</a:t>
            </a:r>
          </a:p>
        </p:txBody>
      </p:sp>
      <p:sp>
        <p:nvSpPr>
          <p:cNvPr id="10" name="Line 5"/>
          <p:cNvSpPr>
            <a:spLocks noChangeShapeType="1"/>
          </p:cNvSpPr>
          <p:nvPr/>
        </p:nvSpPr>
        <p:spPr bwMode="auto">
          <a:xfrm flipH="1">
            <a:off x="2680748" y="1143000"/>
            <a:ext cx="748251" cy="961928"/>
          </a:xfrm>
          <a:prstGeom prst="line">
            <a:avLst/>
          </a:prstGeom>
          <a:noFill/>
          <a:ln w="38100">
            <a:solidFill>
              <a:srgbClr val="FFFF0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800">
              <a:latin typeface="+mj-lt"/>
            </a:endParaRPr>
          </a:p>
        </p:txBody>
      </p:sp>
      <p:sp>
        <p:nvSpPr>
          <p:cNvPr id="12" name="Text Box 6"/>
          <p:cNvSpPr txBox="1">
            <a:spLocks noChangeArrowheads="1"/>
          </p:cNvSpPr>
          <p:nvPr/>
        </p:nvSpPr>
        <p:spPr bwMode="auto">
          <a:xfrm>
            <a:off x="3639535" y="2095534"/>
            <a:ext cx="1371600" cy="523875"/>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solidFill>
                  <a:srgbClr val="FFFF00"/>
                </a:solidFill>
              </a:rPr>
              <a:t>Verb</a:t>
            </a:r>
          </a:p>
        </p:txBody>
      </p:sp>
      <p:sp>
        <p:nvSpPr>
          <p:cNvPr id="13" name="Line 7"/>
          <p:cNvSpPr>
            <a:spLocks noChangeShapeType="1"/>
          </p:cNvSpPr>
          <p:nvPr/>
        </p:nvSpPr>
        <p:spPr bwMode="auto">
          <a:xfrm flipH="1">
            <a:off x="4415282" y="1143000"/>
            <a:ext cx="232918" cy="961929"/>
          </a:xfrm>
          <a:prstGeom prst="line">
            <a:avLst/>
          </a:prstGeom>
          <a:noFill/>
          <a:ln w="38100">
            <a:solidFill>
              <a:srgbClr val="FFFF0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800"/>
          </a:p>
        </p:txBody>
      </p:sp>
      <p:sp>
        <p:nvSpPr>
          <p:cNvPr id="15" name="Text Box 8"/>
          <p:cNvSpPr txBox="1">
            <a:spLocks noChangeArrowheads="1"/>
          </p:cNvSpPr>
          <p:nvPr/>
        </p:nvSpPr>
        <p:spPr bwMode="auto">
          <a:xfrm>
            <a:off x="5221670" y="2104928"/>
            <a:ext cx="3160330" cy="523220"/>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800" dirty="0" smtClean="0">
                <a:solidFill>
                  <a:srgbClr val="FFFF00"/>
                </a:solidFill>
                <a:latin typeface="+mj-lt"/>
              </a:rPr>
              <a:t>Object (Predicate)</a:t>
            </a:r>
            <a:endParaRPr lang="en-US" altLang="en-US" sz="2800" dirty="0">
              <a:solidFill>
                <a:srgbClr val="FFFF00"/>
              </a:solidFill>
              <a:latin typeface="+mj-lt"/>
            </a:endParaRPr>
          </a:p>
        </p:txBody>
      </p:sp>
      <p:sp>
        <p:nvSpPr>
          <p:cNvPr id="16" name="Line 9"/>
          <p:cNvSpPr>
            <a:spLocks noChangeShapeType="1"/>
          </p:cNvSpPr>
          <p:nvPr/>
        </p:nvSpPr>
        <p:spPr bwMode="auto">
          <a:xfrm>
            <a:off x="6400800" y="1143000"/>
            <a:ext cx="228600" cy="952534"/>
          </a:xfrm>
          <a:prstGeom prst="line">
            <a:avLst/>
          </a:prstGeom>
          <a:noFill/>
          <a:ln w="38100">
            <a:solidFill>
              <a:srgbClr val="FFFF0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800">
              <a:latin typeface="+mj-lt"/>
            </a:endParaRPr>
          </a:p>
        </p:txBody>
      </p:sp>
      <p:sp>
        <p:nvSpPr>
          <p:cNvPr id="17" name="Rectangle 17"/>
          <p:cNvSpPr txBox="1">
            <a:spLocks noChangeArrowheads="1"/>
          </p:cNvSpPr>
          <p:nvPr/>
        </p:nvSpPr>
        <p:spPr>
          <a:xfrm>
            <a:off x="457200" y="304800"/>
            <a:ext cx="8077200" cy="990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600" dirty="0" smtClean="0">
                <a:solidFill>
                  <a:schemeClr val="bg1"/>
                </a:solidFill>
                <a:effectLst>
                  <a:outerShdw blurRad="38100" dist="38100" dir="2700000" algn="tl">
                    <a:srgbClr val="000000"/>
                  </a:outerShdw>
                </a:effectLst>
              </a:rPr>
              <a:t>The boy threw a ball</a:t>
            </a:r>
            <a:endParaRPr lang="en-US" altLang="en-US" sz="3600" dirty="0">
              <a:solidFill>
                <a:schemeClr val="bg1"/>
              </a:solidFill>
              <a:effectLst>
                <a:outerShdw blurRad="38100" dist="38100" dir="2700000" algn="tl">
                  <a:srgbClr val="000000"/>
                </a:outerShdw>
              </a:effectLst>
            </a:endParaRPr>
          </a:p>
        </p:txBody>
      </p:sp>
      <p:sp>
        <p:nvSpPr>
          <p:cNvPr id="19" name="Oval 18"/>
          <p:cNvSpPr/>
          <p:nvPr/>
        </p:nvSpPr>
        <p:spPr>
          <a:xfrm>
            <a:off x="2216479" y="485952"/>
            <a:ext cx="2064369" cy="629752"/>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5261858" y="484496"/>
            <a:ext cx="1550991" cy="629752"/>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1740323"/>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down)">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par>
                          <p:cTn id="28" fill="hold">
                            <p:stCondLst>
                              <p:cond delay="500"/>
                            </p:stCondLst>
                            <p:childTnLst>
                              <p:par>
                                <p:cTn id="29" presetID="22" presetClass="entr" presetSubtype="4"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down)">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childTnLst>
                          </p:cTn>
                        </p:par>
                        <p:par>
                          <p:cTn id="39" fill="hold">
                            <p:stCondLst>
                              <p:cond delay="500"/>
                            </p:stCondLst>
                            <p:childTnLst>
                              <p:par>
                                <p:cTn id="40" presetID="22" presetClass="entr" presetSubtype="4"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down)">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heel(1)">
                                      <p:cBhvr>
                                        <p:cTn id="47" dur="1000"/>
                                        <p:tgtEl>
                                          <p:spTgt spid="19"/>
                                        </p:tgtEl>
                                      </p:cBhvr>
                                    </p:animEffect>
                                  </p:childTnLst>
                                </p:cTn>
                              </p:par>
                            </p:childTnLst>
                          </p:cTn>
                        </p:par>
                        <p:par>
                          <p:cTn id="48" fill="hold">
                            <p:stCondLst>
                              <p:cond delay="1000"/>
                            </p:stCondLst>
                            <p:childTnLst>
                              <p:par>
                                <p:cTn id="49" presetID="21" presetClass="exit" presetSubtype="1" fill="hold" grpId="1" nodeType="afterEffect">
                                  <p:stCondLst>
                                    <p:cond delay="500"/>
                                  </p:stCondLst>
                                  <p:childTnLst>
                                    <p:animEffect transition="out" filter="wheel(1)">
                                      <p:cBhvr>
                                        <p:cTn id="50" dur="2000"/>
                                        <p:tgtEl>
                                          <p:spTgt spid="19"/>
                                        </p:tgtEl>
                                      </p:cBhvr>
                                    </p:animEffect>
                                    <p:set>
                                      <p:cBhvr>
                                        <p:cTn id="51" dur="1" fill="hold">
                                          <p:stCondLst>
                                            <p:cond delay="1999"/>
                                          </p:stCondLst>
                                        </p:cTn>
                                        <p:tgtEl>
                                          <p:spTgt spid="19"/>
                                        </p:tgtEl>
                                        <p:attrNameLst>
                                          <p:attrName>style.visibility</p:attrName>
                                        </p:attrNameLst>
                                      </p:cBhvr>
                                      <p:to>
                                        <p:strVal val="hidden"/>
                                      </p:to>
                                    </p:set>
                                  </p:childTnLst>
                                </p:cTn>
                              </p:par>
                            </p:childTnLst>
                          </p:cTn>
                        </p:par>
                        <p:par>
                          <p:cTn id="52" fill="hold">
                            <p:stCondLst>
                              <p:cond delay="3500"/>
                            </p:stCondLst>
                            <p:childTnLst>
                              <p:par>
                                <p:cTn id="53" presetID="21" presetClass="entr" presetSubtype="1"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heel(1)">
                                      <p:cBhvr>
                                        <p:cTn id="55"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animBg="1"/>
      <p:bldP spid="13" grpId="0" animBg="1"/>
      <p:bldP spid="15" grpId="0" animBg="1"/>
      <p:bldP spid="16" grpId="0" animBg="1"/>
      <p:bldP spid="17" grpId="0"/>
      <p:bldP spid="19" grpId="0" animBg="1"/>
      <p:bldP spid="19" grpId="1" animBg="1"/>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grpSp>
        <p:nvGrpSpPr>
          <p:cNvPr id="14" name="Group 13"/>
          <p:cNvGrpSpPr/>
          <p:nvPr/>
        </p:nvGrpSpPr>
        <p:grpSpPr>
          <a:xfrm>
            <a:off x="914400" y="853295"/>
            <a:ext cx="6705764" cy="2250963"/>
            <a:chOff x="914400" y="853295"/>
            <a:chExt cx="6705764" cy="2250963"/>
          </a:xfrm>
        </p:grpSpPr>
        <p:pic>
          <p:nvPicPr>
            <p:cNvPr id="2052" name="Picture 4" descr="https://encrypted-tbn3.gstatic.com/images?q=tbn:ANd9GcRs_Yk7pvyKrTL5vKHHDvhSikzUKA42GNotST8e4n-V0mL2tkv0Hw"/>
            <p:cNvPicPr>
              <a:picLocks noChangeAspect="1" noChangeArrowheads="1"/>
            </p:cNvPicPr>
            <p:nvPr/>
          </p:nvPicPr>
          <p:blipFill rotWithShape="1">
            <a:blip r:embed="rId4">
              <a:extLst>
                <a:ext uri="{28A0092B-C50C-407E-A947-70E740481C1C}">
                  <a14:useLocalDpi xmlns:a14="http://schemas.microsoft.com/office/drawing/2010/main" val="0"/>
                </a:ext>
              </a:extLst>
            </a:blip>
            <a:srcRect l="22380" r="15528" b="15492"/>
            <a:stretch/>
          </p:blipFill>
          <p:spPr bwMode="auto">
            <a:xfrm flipH="1">
              <a:off x="914400" y="853295"/>
              <a:ext cx="2286001" cy="2250963"/>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misslittlesplendid.files.wordpress.com/2010/05/gone-with-the-wind.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38800" y="949437"/>
              <a:ext cx="1981364" cy="215482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58531" y="1143000"/>
              <a:ext cx="1981209" cy="1784114"/>
            </a:xfrm>
            <a:prstGeom prst="rect">
              <a:avLst/>
            </a:prstGeom>
          </p:spPr>
        </p:pic>
      </p:grpSp>
      <p:sp>
        <p:nvSpPr>
          <p:cNvPr id="8" name="TextBox 7"/>
          <p:cNvSpPr txBox="1"/>
          <p:nvPr/>
        </p:nvSpPr>
        <p:spPr>
          <a:xfrm>
            <a:off x="589845" y="3657600"/>
            <a:ext cx="8382000" cy="646331"/>
          </a:xfrm>
          <a:prstGeom prst="rect">
            <a:avLst/>
          </a:prstGeom>
          <a:noFill/>
        </p:spPr>
        <p:txBody>
          <a:bodyPr wrap="square" rtlCol="0">
            <a:spAutoFit/>
          </a:bodyPr>
          <a:lstStyle/>
          <a:p>
            <a:r>
              <a:rPr lang="en-US" sz="3600" dirty="0" smtClean="0"/>
              <a:t>Rhett Butler       loves     Scarlett O’Hara</a:t>
            </a:r>
            <a:endParaRPr lang="en-US" sz="3600" dirty="0" smtClean="0"/>
          </a:p>
        </p:txBody>
      </p:sp>
      <p:grpSp>
        <p:nvGrpSpPr>
          <p:cNvPr id="11" name="Group 10"/>
          <p:cNvGrpSpPr/>
          <p:nvPr/>
        </p:nvGrpSpPr>
        <p:grpSpPr>
          <a:xfrm>
            <a:off x="1066800" y="914400"/>
            <a:ext cx="6858000" cy="2250963"/>
            <a:chOff x="1066800" y="3796133"/>
            <a:chExt cx="6858000" cy="2250963"/>
          </a:xfrm>
        </p:grpSpPr>
        <p:pic>
          <p:nvPicPr>
            <p:cNvPr id="28" name="Picture 4" descr="https://encrypted-tbn3.gstatic.com/images?q=tbn:ANd9GcRs_Yk7pvyKrTL5vKHHDvhSikzUKA42GNotST8e4n-V0mL2tkv0Hw"/>
            <p:cNvPicPr>
              <a:picLocks noChangeAspect="1" noChangeArrowheads="1"/>
            </p:cNvPicPr>
            <p:nvPr/>
          </p:nvPicPr>
          <p:blipFill rotWithShape="1">
            <a:blip r:embed="rId4">
              <a:extLst>
                <a:ext uri="{28A0092B-C50C-407E-A947-70E740481C1C}">
                  <a14:useLocalDpi xmlns:a14="http://schemas.microsoft.com/office/drawing/2010/main" val="0"/>
                </a:ext>
              </a:extLst>
            </a:blip>
            <a:srcRect l="22380" r="15528" b="15492"/>
            <a:stretch/>
          </p:blipFill>
          <p:spPr bwMode="auto">
            <a:xfrm>
              <a:off x="5638799" y="3796133"/>
              <a:ext cx="2286001" cy="2250963"/>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6" descr="http://misslittlesplendid.files.wordpress.com/2010/05/gone-with-the-wind.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1066800" y="3864979"/>
              <a:ext cx="1981364" cy="2154821"/>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58531" y="4058542"/>
              <a:ext cx="1981209" cy="1784114"/>
            </a:xfrm>
            <a:prstGeom prst="rect">
              <a:avLst/>
            </a:prstGeom>
          </p:spPr>
        </p:pic>
      </p:grpSp>
      <p:sp>
        <p:nvSpPr>
          <p:cNvPr id="31" name="TextBox 30"/>
          <p:cNvSpPr txBox="1"/>
          <p:nvPr/>
        </p:nvSpPr>
        <p:spPr>
          <a:xfrm>
            <a:off x="472701" y="3657600"/>
            <a:ext cx="8382000" cy="646331"/>
          </a:xfrm>
          <a:prstGeom prst="rect">
            <a:avLst/>
          </a:prstGeom>
          <a:noFill/>
        </p:spPr>
        <p:txBody>
          <a:bodyPr wrap="square" rtlCol="0">
            <a:spAutoFit/>
          </a:bodyPr>
          <a:lstStyle/>
          <a:p>
            <a:r>
              <a:rPr lang="en-US" sz="3600" dirty="0" smtClean="0"/>
              <a:t>Scarlett O’Hara </a:t>
            </a:r>
            <a:r>
              <a:rPr lang="en-US" dirty="0" smtClean="0"/>
              <a:t>    </a:t>
            </a:r>
            <a:r>
              <a:rPr lang="en-US" sz="3600" dirty="0" smtClean="0"/>
              <a:t>loves       Rhett Butler</a:t>
            </a:r>
            <a:endParaRPr lang="en-US" sz="3600" dirty="0" smtClean="0"/>
          </a:p>
        </p:txBody>
      </p:sp>
    </p:spTree>
    <p:extLst>
      <p:ext uri="{BB962C8B-B14F-4D97-AF65-F5344CB8AC3E}">
        <p14:creationId xmlns:p14="http://schemas.microsoft.com/office/powerpoint/2010/main" val="93511440"/>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fltVal val="0"/>
                                          </p:val>
                                        </p:tav>
                                        <p:tav tm="100000">
                                          <p:val>
                                            <p:strVal val="#ppt_h"/>
                                          </p:val>
                                        </p:tav>
                                      </p:tavLst>
                                    </p:anim>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7" presetClass="exit" presetSubtype="10" fill="hold" grpId="1" nodeType="clickEffect">
                                  <p:stCondLst>
                                    <p:cond delay="0"/>
                                  </p:stCondLst>
                                  <p:childTnLst>
                                    <p:anim calcmode="lin" valueType="num">
                                      <p:cBhvr>
                                        <p:cTn id="19" dur="500"/>
                                        <p:tgtEl>
                                          <p:spTgt spid="8"/>
                                        </p:tgtEl>
                                        <p:attrNameLst>
                                          <p:attrName>ppt_w</p:attrName>
                                        </p:attrNameLst>
                                      </p:cBhvr>
                                      <p:tavLst>
                                        <p:tav tm="0">
                                          <p:val>
                                            <p:strVal val="ppt_w"/>
                                          </p:val>
                                        </p:tav>
                                        <p:tav tm="100000">
                                          <p:val>
                                            <p:fltVal val="0"/>
                                          </p:val>
                                        </p:tav>
                                      </p:tavLst>
                                    </p:anim>
                                    <p:anim calcmode="lin" valueType="num">
                                      <p:cBhvr>
                                        <p:cTn id="20" dur="500"/>
                                        <p:tgtEl>
                                          <p:spTgt spid="8"/>
                                        </p:tgtEl>
                                        <p:attrNameLst>
                                          <p:attrName>ppt_h</p:attrName>
                                        </p:attrNameLst>
                                      </p:cBhvr>
                                      <p:tavLst>
                                        <p:tav tm="0">
                                          <p:val>
                                            <p:strVal val="ppt_h"/>
                                          </p:val>
                                        </p:tav>
                                        <p:tav tm="100000">
                                          <p:val>
                                            <p:strVal val="ppt_h"/>
                                          </p:val>
                                        </p:tav>
                                      </p:tavLst>
                                    </p:anim>
                                    <p:set>
                                      <p:cBhvr>
                                        <p:cTn id="21" dur="1" fill="hold">
                                          <p:stCondLst>
                                            <p:cond delay="499"/>
                                          </p:stCondLst>
                                        </p:cTn>
                                        <p:tgtEl>
                                          <p:spTgt spid="8"/>
                                        </p:tgtEl>
                                        <p:attrNameLst>
                                          <p:attrName>style.visibility</p:attrName>
                                        </p:attrNameLst>
                                      </p:cBhvr>
                                      <p:to>
                                        <p:strVal val="hidden"/>
                                      </p:to>
                                    </p:set>
                                  </p:childTnLst>
                                </p:cTn>
                              </p:par>
                            </p:childTnLst>
                          </p:cTn>
                        </p:par>
                        <p:par>
                          <p:cTn id="22" fill="hold">
                            <p:stCondLst>
                              <p:cond delay="500"/>
                            </p:stCondLst>
                            <p:childTnLst>
                              <p:par>
                                <p:cTn id="23" presetID="17" presetClass="entr" presetSubtype="10" fill="hold" grpId="1" nodeType="after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p:cTn id="25" dur="500" fill="hold"/>
                                        <p:tgtEl>
                                          <p:spTgt spid="31"/>
                                        </p:tgtEl>
                                        <p:attrNameLst>
                                          <p:attrName>ppt_w</p:attrName>
                                        </p:attrNameLst>
                                      </p:cBhvr>
                                      <p:tavLst>
                                        <p:tav tm="0">
                                          <p:val>
                                            <p:fltVal val="0"/>
                                          </p:val>
                                        </p:tav>
                                        <p:tav tm="100000">
                                          <p:val>
                                            <p:strVal val="#ppt_w"/>
                                          </p:val>
                                        </p:tav>
                                      </p:tavLst>
                                    </p:anim>
                                    <p:anim calcmode="lin" valueType="num">
                                      <p:cBhvr>
                                        <p:cTn id="26" dur="500" fill="hold"/>
                                        <p:tgtEl>
                                          <p:spTgt spid="31"/>
                                        </p:tgtEl>
                                        <p:attrNameLst>
                                          <p:attrName>ppt_h</p:attrName>
                                        </p:attrNameLst>
                                      </p:cBhvr>
                                      <p:tavLst>
                                        <p:tav tm="0">
                                          <p:val>
                                            <p:strVal val="#ppt_h"/>
                                          </p:val>
                                        </p:tav>
                                        <p:tav tm="100000">
                                          <p:val>
                                            <p:strVal val="#ppt_h"/>
                                          </p:val>
                                        </p:tav>
                                      </p:tavLst>
                                    </p:anim>
                                  </p:childTnLst>
                                </p:cTn>
                              </p:par>
                              <p:par>
                                <p:cTn id="27" presetID="17" presetClass="exit" presetSubtype="10" fill="hold" nodeType="withEffect">
                                  <p:stCondLst>
                                    <p:cond delay="0"/>
                                  </p:stCondLst>
                                  <p:childTnLst>
                                    <p:anim calcmode="lin" valueType="num">
                                      <p:cBhvr>
                                        <p:cTn id="28" dur="500"/>
                                        <p:tgtEl>
                                          <p:spTgt spid="14"/>
                                        </p:tgtEl>
                                        <p:attrNameLst>
                                          <p:attrName>ppt_w</p:attrName>
                                        </p:attrNameLst>
                                      </p:cBhvr>
                                      <p:tavLst>
                                        <p:tav tm="0">
                                          <p:val>
                                            <p:strVal val="ppt_w"/>
                                          </p:val>
                                        </p:tav>
                                        <p:tav tm="100000">
                                          <p:val>
                                            <p:fltVal val="0"/>
                                          </p:val>
                                        </p:tav>
                                      </p:tavLst>
                                    </p:anim>
                                    <p:anim calcmode="lin" valueType="num">
                                      <p:cBhvr>
                                        <p:cTn id="29" dur="500"/>
                                        <p:tgtEl>
                                          <p:spTgt spid="14"/>
                                        </p:tgtEl>
                                        <p:attrNameLst>
                                          <p:attrName>ppt_h</p:attrName>
                                        </p:attrNameLst>
                                      </p:cBhvr>
                                      <p:tavLst>
                                        <p:tav tm="0">
                                          <p:val>
                                            <p:strVal val="ppt_h"/>
                                          </p:val>
                                        </p:tav>
                                        <p:tav tm="100000">
                                          <p:val>
                                            <p:strVal val="ppt_h"/>
                                          </p:val>
                                        </p:tav>
                                      </p:tavLst>
                                    </p:anim>
                                    <p:set>
                                      <p:cBhvr>
                                        <p:cTn id="30" dur="1" fill="hold">
                                          <p:stCondLst>
                                            <p:cond delay="499"/>
                                          </p:stCondLst>
                                        </p:cTn>
                                        <p:tgtEl>
                                          <p:spTgt spid="14"/>
                                        </p:tgtEl>
                                        <p:attrNameLst>
                                          <p:attrName>style.visibility</p:attrName>
                                        </p:attrNameLst>
                                      </p:cBhvr>
                                      <p:to>
                                        <p:strVal val="hidden"/>
                                      </p:to>
                                    </p:set>
                                  </p:childTnLst>
                                </p:cTn>
                              </p:par>
                            </p:childTnLst>
                          </p:cTn>
                        </p:par>
                        <p:par>
                          <p:cTn id="31" fill="hold">
                            <p:stCondLst>
                              <p:cond delay="1000"/>
                            </p:stCondLst>
                            <p:childTnLst>
                              <p:par>
                                <p:cTn id="32" presetID="17" presetClass="entr" presetSubtype="10" fill="hold"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p:cTn id="34" dur="500" fill="hold"/>
                                        <p:tgtEl>
                                          <p:spTgt spid="11"/>
                                        </p:tgtEl>
                                        <p:attrNameLst>
                                          <p:attrName>ppt_w</p:attrName>
                                        </p:attrNameLst>
                                      </p:cBhvr>
                                      <p:tavLst>
                                        <p:tav tm="0">
                                          <p:val>
                                            <p:fltVal val="0"/>
                                          </p:val>
                                        </p:tav>
                                        <p:tav tm="100000">
                                          <p:val>
                                            <p:strVal val="#ppt_w"/>
                                          </p:val>
                                        </p:tav>
                                      </p:tavLst>
                                    </p:anim>
                                    <p:anim calcmode="lin" valueType="num">
                                      <p:cBhvr>
                                        <p:cTn id="35" dur="5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1" grpId="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1725134"/>
            <a:ext cx="8255726" cy="1200329"/>
          </a:xfrm>
          <a:prstGeom prst="rect">
            <a:avLst/>
          </a:prstGeom>
          <a:noFill/>
        </p:spPr>
        <p:txBody>
          <a:bodyPr wrap="square" rtlCol="0">
            <a:spAutoFit/>
          </a:bodyPr>
          <a:lstStyle/>
          <a:p>
            <a:r>
              <a:rPr lang="en-US" sz="3600" dirty="0" smtClean="0"/>
              <a:t>If the definite </a:t>
            </a:r>
            <a:r>
              <a:rPr lang="en-US" sz="3600" dirty="0" err="1" smtClean="0"/>
              <a:t>artcle</a:t>
            </a:r>
            <a:r>
              <a:rPr lang="en-US" sz="3600" dirty="0" smtClean="0"/>
              <a:t> is absent, an indefinite article is implied</a:t>
            </a:r>
            <a:endParaRPr lang="en-US" sz="3600" dirty="0" smtClean="0"/>
          </a:p>
        </p:txBody>
      </p:sp>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2959689"/>
            <a:ext cx="8255726" cy="1569660"/>
          </a:xfrm>
          <a:prstGeom prst="rect">
            <a:avLst/>
          </a:prstGeom>
          <a:noFill/>
        </p:spPr>
        <p:txBody>
          <a:bodyPr wrap="square" rtlCol="0">
            <a:spAutoFit/>
          </a:bodyPr>
          <a:lstStyle/>
          <a:p>
            <a:pPr>
              <a:spcBef>
                <a:spcPct val="50000"/>
              </a:spcBef>
            </a:pPr>
            <a:r>
              <a:rPr lang="en-US" altLang="en-US" sz="3200" dirty="0" smtClean="0">
                <a:solidFill>
                  <a:srgbClr val="FFFF00"/>
                </a:solidFill>
              </a:rPr>
              <a:t>John 1.1 (NWT) ~ </a:t>
            </a:r>
            <a:r>
              <a:rPr lang="en-US" altLang="en-US" sz="3200" dirty="0" smtClean="0">
                <a:solidFill>
                  <a:schemeClr val="bg1"/>
                </a:solidFill>
              </a:rPr>
              <a:t>In </a:t>
            </a:r>
            <a:r>
              <a:rPr lang="en-US" altLang="en-US" sz="3200" dirty="0">
                <a:solidFill>
                  <a:schemeClr val="bg1"/>
                </a:solidFill>
              </a:rPr>
              <a:t>[the] beginning the Word was, and the Word was with God, and the Word was a god. </a:t>
            </a:r>
          </a:p>
        </p:txBody>
      </p:sp>
      <p:sp>
        <p:nvSpPr>
          <p:cNvPr id="5" name="TextBox 4"/>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6" name="Oval 5"/>
          <p:cNvSpPr/>
          <p:nvPr/>
        </p:nvSpPr>
        <p:spPr>
          <a:xfrm>
            <a:off x="2142597" y="3942248"/>
            <a:ext cx="1470075" cy="629752"/>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31110" y="1769241"/>
            <a:ext cx="1059348" cy="629752"/>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643317" y="1767785"/>
            <a:ext cx="875495" cy="629752"/>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57200" y="533400"/>
            <a:ext cx="8255726" cy="1200329"/>
          </a:xfrm>
          <a:prstGeom prst="rect">
            <a:avLst/>
          </a:prstGeom>
          <a:noFill/>
        </p:spPr>
        <p:txBody>
          <a:bodyPr wrap="square" rtlCol="0">
            <a:spAutoFit/>
          </a:bodyPr>
          <a:lstStyle/>
          <a:p>
            <a:r>
              <a:rPr lang="en-US" sz="3600" dirty="0" smtClean="0"/>
              <a:t>“the” = </a:t>
            </a:r>
            <a:r>
              <a:rPr lang="en-US" sz="3600" b="1" i="1" dirty="0" smtClean="0">
                <a:solidFill>
                  <a:srgbClr val="FFFF00"/>
                </a:solidFill>
                <a:latin typeface="Times New Roman" panose="02020603050405020304" pitchFamily="18" charset="0"/>
                <a:cs typeface="Times New Roman" panose="02020603050405020304" pitchFamily="18" charset="0"/>
              </a:rPr>
              <a:t>ho</a:t>
            </a:r>
          </a:p>
          <a:p>
            <a:r>
              <a:rPr lang="en-US" sz="3600" dirty="0" smtClean="0"/>
              <a:t>“a” or “an” = ______</a:t>
            </a:r>
            <a:endParaRPr lang="en-US" sz="3600" dirty="0" smtClean="0"/>
          </a:p>
        </p:txBody>
      </p:sp>
    </p:spTree>
    <p:extLst>
      <p:ext uri="{BB962C8B-B14F-4D97-AF65-F5344CB8AC3E}">
        <p14:creationId xmlns:p14="http://schemas.microsoft.com/office/powerpoint/2010/main" val="3078206088"/>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heel(1)">
                                      <p:cBhvr>
                                        <p:cTn id="21" dur="1000"/>
                                        <p:tgtEl>
                                          <p:spTgt spid="7"/>
                                        </p:tgtEl>
                                      </p:cBhvr>
                                    </p:animEffect>
                                  </p:childTnLst>
                                </p:cTn>
                              </p:par>
                            </p:childTnLst>
                          </p:cTn>
                        </p:par>
                        <p:par>
                          <p:cTn id="22" fill="hold">
                            <p:stCondLst>
                              <p:cond delay="1000"/>
                            </p:stCondLst>
                            <p:childTnLst>
                              <p:par>
                                <p:cTn id="23" presetID="21" presetClass="entr" presetSubtype="1"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heel(1)">
                                      <p:cBhvr>
                                        <p:cTn id="25" dur="1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p:cTn id="30" dur="500" fill="hold"/>
                                        <p:tgtEl>
                                          <p:spTgt spid="3"/>
                                        </p:tgtEl>
                                        <p:attrNameLst>
                                          <p:attrName>ppt_w</p:attrName>
                                        </p:attrNameLst>
                                      </p:cBhvr>
                                      <p:tavLst>
                                        <p:tav tm="0">
                                          <p:val>
                                            <p:fltVal val="0"/>
                                          </p:val>
                                        </p:tav>
                                        <p:tav tm="100000">
                                          <p:val>
                                            <p:strVal val="#ppt_w"/>
                                          </p:val>
                                        </p:tav>
                                      </p:tavLst>
                                    </p:anim>
                                    <p:anim calcmode="lin" valueType="num">
                                      <p:cBhvr>
                                        <p:cTn id="31" dur="500" fill="hold"/>
                                        <p:tgtEl>
                                          <p:spTgt spid="3"/>
                                        </p:tgtEl>
                                        <p:attrNameLst>
                                          <p:attrName>ppt_h</p:attrName>
                                        </p:attrNameLst>
                                      </p:cBhvr>
                                      <p:tavLst>
                                        <p:tav tm="0">
                                          <p:val>
                                            <p:fltVal val="0"/>
                                          </p:val>
                                        </p:tav>
                                        <p:tav tm="100000">
                                          <p:val>
                                            <p:strVal val="#ppt_h"/>
                                          </p:val>
                                        </p:tav>
                                      </p:tavLst>
                                    </p:anim>
                                    <p:animEffect transition="in" filter="fade">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heel(1)">
                                      <p:cBhvr>
                                        <p:cTn id="3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6" grpId="0" animBg="1"/>
      <p:bldP spid="7" grpId="0" animBg="1"/>
      <p:bldP spid="8"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grpSp>
        <p:nvGrpSpPr>
          <p:cNvPr id="47" name="Group 46"/>
          <p:cNvGrpSpPr/>
          <p:nvPr/>
        </p:nvGrpSpPr>
        <p:grpSpPr>
          <a:xfrm>
            <a:off x="467138" y="2590800"/>
            <a:ext cx="8171743" cy="881267"/>
            <a:chOff x="467138" y="3200400"/>
            <a:chExt cx="8171743" cy="881267"/>
          </a:xfrm>
        </p:grpSpPr>
        <p:grpSp>
          <p:nvGrpSpPr>
            <p:cNvPr id="69" name="Group 68"/>
            <p:cNvGrpSpPr/>
            <p:nvPr/>
          </p:nvGrpSpPr>
          <p:grpSpPr>
            <a:xfrm>
              <a:off x="467138" y="3200400"/>
              <a:ext cx="8171743" cy="881267"/>
              <a:chOff x="467138" y="2501351"/>
              <a:chExt cx="8171743" cy="881267"/>
            </a:xfrm>
          </p:grpSpPr>
          <p:sp>
            <p:nvSpPr>
              <p:cNvPr id="100" name="Rounded Rectangle 99"/>
              <p:cNvSpPr/>
              <p:nvPr/>
            </p:nvSpPr>
            <p:spPr>
              <a:xfrm>
                <a:off x="467138" y="2504661"/>
                <a:ext cx="8171743" cy="874643"/>
              </a:xfrm>
              <a:prstGeom prst="roundRect">
                <a:avLst/>
              </a:prstGeom>
              <a:ln w="38100">
                <a:solidFill>
                  <a:schemeClr val="bg1"/>
                </a:solidFill>
              </a:ln>
              <a:scene3d>
                <a:camera prst="orthographicFront"/>
                <a:lightRig rig="threePt" dir="t"/>
              </a:scene3d>
              <a:sp3d>
                <a:bevelT w="152400" h="152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1" name="Straight Connector 100"/>
              <p:cNvCxnSpPr/>
              <p:nvPr/>
            </p:nvCxnSpPr>
            <p:spPr>
              <a:xfrm>
                <a:off x="926647"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1422969"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1919292"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2415614"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2911936"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3408259"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3904581"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4400904"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4897227"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5393548"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5889871"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6386193"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6882516"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7378839" y="2504660"/>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7807421" y="2507975"/>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8220364" y="2501351"/>
                <a:ext cx="0" cy="8746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74" name="TextBox 73"/>
            <p:cNvSpPr txBox="1"/>
            <p:nvPr/>
          </p:nvSpPr>
          <p:spPr>
            <a:xfrm>
              <a:off x="547647" y="3424652"/>
              <a:ext cx="763012" cy="400110"/>
            </a:xfrm>
            <a:prstGeom prst="rect">
              <a:avLst/>
            </a:prstGeom>
            <a:solidFill>
              <a:schemeClr val="accent1"/>
            </a:solidFill>
            <a:scene3d>
              <a:camera prst="orthographicFront"/>
              <a:lightRig rig="threePt" dir="t"/>
            </a:scene3d>
            <a:sp3d>
              <a:bevelT/>
            </a:sp3d>
          </p:spPr>
          <p:txBody>
            <a:bodyPr wrap="square" rtlCol="0">
              <a:spAutoFit/>
            </a:bodyPr>
            <a:lstStyle/>
            <a:p>
              <a:pPr algn="ctr"/>
              <a:r>
                <a:rPr lang="en-US" sz="2000" dirty="0" smtClean="0"/>
                <a:t>1870</a:t>
              </a:r>
            </a:p>
          </p:txBody>
        </p:sp>
        <p:sp>
          <p:nvSpPr>
            <p:cNvPr id="75" name="TextBox 74"/>
            <p:cNvSpPr txBox="1"/>
            <p:nvPr/>
          </p:nvSpPr>
          <p:spPr>
            <a:xfrm>
              <a:off x="1541960" y="3414170"/>
              <a:ext cx="759451" cy="400110"/>
            </a:xfrm>
            <a:prstGeom prst="rect">
              <a:avLst/>
            </a:prstGeom>
            <a:solidFill>
              <a:schemeClr val="accent1"/>
            </a:solidFill>
            <a:scene3d>
              <a:camera prst="orthographicFront"/>
              <a:lightRig rig="threePt" dir="t"/>
            </a:scene3d>
            <a:sp3d>
              <a:bevelT/>
            </a:sp3d>
          </p:spPr>
          <p:txBody>
            <a:bodyPr wrap="square" rtlCol="0">
              <a:spAutoFit/>
            </a:bodyPr>
            <a:lstStyle/>
            <a:p>
              <a:pPr algn="ctr"/>
              <a:r>
                <a:rPr lang="en-US" sz="2000" dirty="0" smtClean="0"/>
                <a:t>1890</a:t>
              </a:r>
            </a:p>
          </p:txBody>
        </p:sp>
        <p:sp>
          <p:nvSpPr>
            <p:cNvPr id="83" name="TextBox 82"/>
            <p:cNvSpPr txBox="1"/>
            <p:nvPr/>
          </p:nvSpPr>
          <p:spPr>
            <a:xfrm>
              <a:off x="2527539" y="3434821"/>
              <a:ext cx="759451" cy="400110"/>
            </a:xfrm>
            <a:prstGeom prst="rect">
              <a:avLst/>
            </a:prstGeom>
            <a:solidFill>
              <a:schemeClr val="accent1"/>
            </a:solidFill>
            <a:scene3d>
              <a:camera prst="orthographicFront"/>
              <a:lightRig rig="threePt" dir="t"/>
            </a:scene3d>
            <a:sp3d>
              <a:bevelT/>
            </a:sp3d>
          </p:spPr>
          <p:txBody>
            <a:bodyPr wrap="square" rtlCol="0">
              <a:spAutoFit/>
            </a:bodyPr>
            <a:lstStyle/>
            <a:p>
              <a:pPr algn="ctr"/>
              <a:r>
                <a:rPr lang="en-US" sz="2000" dirty="0" smtClean="0"/>
                <a:t>1910</a:t>
              </a:r>
            </a:p>
          </p:txBody>
        </p:sp>
        <p:sp>
          <p:nvSpPr>
            <p:cNvPr id="84" name="TextBox 83"/>
            <p:cNvSpPr txBox="1"/>
            <p:nvPr/>
          </p:nvSpPr>
          <p:spPr>
            <a:xfrm>
              <a:off x="3529644" y="3418258"/>
              <a:ext cx="759451" cy="400110"/>
            </a:xfrm>
            <a:prstGeom prst="rect">
              <a:avLst/>
            </a:prstGeom>
            <a:solidFill>
              <a:schemeClr val="accent1"/>
            </a:solidFill>
            <a:scene3d>
              <a:camera prst="orthographicFront"/>
              <a:lightRig rig="threePt" dir="t"/>
            </a:scene3d>
            <a:sp3d>
              <a:bevelT/>
            </a:sp3d>
          </p:spPr>
          <p:txBody>
            <a:bodyPr wrap="square" rtlCol="0">
              <a:spAutoFit/>
            </a:bodyPr>
            <a:lstStyle/>
            <a:p>
              <a:pPr algn="ctr"/>
              <a:r>
                <a:rPr lang="en-US" sz="2000" dirty="0" smtClean="0"/>
                <a:t>1930</a:t>
              </a:r>
            </a:p>
          </p:txBody>
        </p:sp>
        <p:sp>
          <p:nvSpPr>
            <p:cNvPr id="87" name="TextBox 86"/>
            <p:cNvSpPr txBox="1"/>
            <p:nvPr/>
          </p:nvSpPr>
          <p:spPr>
            <a:xfrm>
              <a:off x="4513052" y="3431512"/>
              <a:ext cx="759451" cy="400110"/>
            </a:xfrm>
            <a:prstGeom prst="rect">
              <a:avLst/>
            </a:prstGeom>
            <a:solidFill>
              <a:schemeClr val="accent1"/>
            </a:solidFill>
            <a:scene3d>
              <a:camera prst="orthographicFront"/>
              <a:lightRig rig="threePt" dir="t"/>
            </a:scene3d>
            <a:sp3d>
              <a:bevelT/>
            </a:sp3d>
          </p:spPr>
          <p:txBody>
            <a:bodyPr wrap="square" rtlCol="0">
              <a:spAutoFit/>
            </a:bodyPr>
            <a:lstStyle/>
            <a:p>
              <a:pPr algn="ctr"/>
              <a:r>
                <a:rPr lang="en-US" sz="2000" dirty="0" smtClean="0"/>
                <a:t>1950</a:t>
              </a:r>
            </a:p>
          </p:txBody>
        </p:sp>
        <p:sp>
          <p:nvSpPr>
            <p:cNvPr id="88" name="TextBox 87"/>
            <p:cNvSpPr txBox="1"/>
            <p:nvPr/>
          </p:nvSpPr>
          <p:spPr>
            <a:xfrm>
              <a:off x="5507965" y="3434827"/>
              <a:ext cx="759451" cy="400110"/>
            </a:xfrm>
            <a:prstGeom prst="rect">
              <a:avLst/>
            </a:prstGeom>
            <a:solidFill>
              <a:schemeClr val="accent1"/>
            </a:solidFill>
            <a:scene3d>
              <a:camera prst="orthographicFront"/>
              <a:lightRig rig="threePt" dir="t"/>
            </a:scene3d>
            <a:sp3d>
              <a:bevelT/>
            </a:sp3d>
          </p:spPr>
          <p:txBody>
            <a:bodyPr wrap="square" rtlCol="0">
              <a:spAutoFit/>
            </a:bodyPr>
            <a:lstStyle/>
            <a:p>
              <a:pPr algn="ctr"/>
              <a:r>
                <a:rPr lang="en-US" sz="2000" dirty="0" smtClean="0"/>
                <a:t>1970</a:t>
              </a:r>
            </a:p>
          </p:txBody>
        </p:sp>
        <p:sp>
          <p:nvSpPr>
            <p:cNvPr id="93" name="TextBox 92"/>
            <p:cNvSpPr txBox="1"/>
            <p:nvPr/>
          </p:nvSpPr>
          <p:spPr>
            <a:xfrm>
              <a:off x="6504322" y="3438142"/>
              <a:ext cx="759451" cy="400110"/>
            </a:xfrm>
            <a:prstGeom prst="rect">
              <a:avLst/>
            </a:prstGeom>
            <a:solidFill>
              <a:schemeClr val="accent1"/>
            </a:solidFill>
            <a:scene3d>
              <a:camera prst="orthographicFront"/>
              <a:lightRig rig="threePt" dir="t"/>
            </a:scene3d>
            <a:sp3d>
              <a:bevelT/>
            </a:sp3d>
          </p:spPr>
          <p:txBody>
            <a:bodyPr wrap="square" rtlCol="0">
              <a:spAutoFit/>
            </a:bodyPr>
            <a:lstStyle/>
            <a:p>
              <a:pPr algn="ctr"/>
              <a:r>
                <a:rPr lang="en-US" sz="2000" dirty="0" smtClean="0"/>
                <a:t>1990</a:t>
              </a:r>
            </a:p>
          </p:txBody>
        </p:sp>
        <p:sp>
          <p:nvSpPr>
            <p:cNvPr id="94" name="TextBox 93"/>
            <p:cNvSpPr txBox="1"/>
            <p:nvPr/>
          </p:nvSpPr>
          <p:spPr>
            <a:xfrm>
              <a:off x="7428783" y="3451396"/>
              <a:ext cx="759451" cy="400110"/>
            </a:xfrm>
            <a:prstGeom prst="rect">
              <a:avLst/>
            </a:prstGeom>
            <a:solidFill>
              <a:schemeClr val="accent1"/>
            </a:solidFill>
            <a:scene3d>
              <a:camera prst="orthographicFront"/>
              <a:lightRig rig="threePt" dir="t"/>
            </a:scene3d>
            <a:sp3d>
              <a:bevelT/>
            </a:sp3d>
          </p:spPr>
          <p:txBody>
            <a:bodyPr wrap="square" rtlCol="0">
              <a:spAutoFit/>
            </a:bodyPr>
            <a:lstStyle/>
            <a:p>
              <a:pPr algn="ctr"/>
              <a:r>
                <a:rPr lang="en-US" sz="2000" dirty="0" smtClean="0"/>
                <a:t>2010</a:t>
              </a:r>
            </a:p>
          </p:txBody>
        </p:sp>
      </p:grpSp>
      <p:sp>
        <p:nvSpPr>
          <p:cNvPr id="118" name="TextBox 117"/>
          <p:cNvSpPr txBox="1"/>
          <p:nvPr/>
        </p:nvSpPr>
        <p:spPr>
          <a:xfrm>
            <a:off x="576146" y="1060830"/>
            <a:ext cx="2431332" cy="819841"/>
          </a:xfrm>
          <a:prstGeom prst="rect">
            <a:avLst/>
          </a:prstGeom>
          <a:noFill/>
          <a:ln w="28575">
            <a:solidFill>
              <a:schemeClr val="bg1"/>
            </a:solidFill>
          </a:ln>
        </p:spPr>
        <p:txBody>
          <a:bodyPr wrap="square" rtlCol="0">
            <a:spAutoFit/>
          </a:bodyPr>
          <a:lstStyle/>
          <a:p>
            <a:pPr algn="ctr"/>
            <a:r>
              <a:rPr lang="en-US" sz="2400" dirty="0" smtClean="0"/>
              <a:t>Charles Russell</a:t>
            </a:r>
          </a:p>
          <a:p>
            <a:pPr algn="ctr"/>
            <a:r>
              <a:rPr lang="en-US" sz="2400" dirty="0" smtClean="0"/>
              <a:t>1879-1917</a:t>
            </a:r>
          </a:p>
        </p:txBody>
      </p:sp>
      <p:sp>
        <p:nvSpPr>
          <p:cNvPr id="120" name="TextBox 119"/>
          <p:cNvSpPr txBox="1"/>
          <p:nvPr/>
        </p:nvSpPr>
        <p:spPr>
          <a:xfrm>
            <a:off x="6658757" y="4253268"/>
            <a:ext cx="2104243" cy="830997"/>
          </a:xfrm>
          <a:prstGeom prst="rect">
            <a:avLst/>
          </a:prstGeom>
          <a:noFill/>
          <a:ln w="28575">
            <a:solidFill>
              <a:schemeClr val="bg1"/>
            </a:solidFill>
          </a:ln>
        </p:spPr>
        <p:txBody>
          <a:bodyPr wrap="square" rtlCol="0">
            <a:spAutoFit/>
          </a:bodyPr>
          <a:lstStyle/>
          <a:p>
            <a:pPr algn="ctr"/>
            <a:r>
              <a:rPr lang="en-US" sz="2400" dirty="0" smtClean="0"/>
              <a:t>Don A. Adams</a:t>
            </a:r>
          </a:p>
          <a:p>
            <a:pPr algn="ctr"/>
            <a:r>
              <a:rPr lang="en-US" sz="2400" dirty="0" smtClean="0"/>
              <a:t>2000-present</a:t>
            </a:r>
          </a:p>
        </p:txBody>
      </p:sp>
      <p:sp>
        <p:nvSpPr>
          <p:cNvPr id="122" name="TextBox 121"/>
          <p:cNvSpPr txBox="1"/>
          <p:nvPr/>
        </p:nvSpPr>
        <p:spPr>
          <a:xfrm>
            <a:off x="6019800" y="1064171"/>
            <a:ext cx="2553755" cy="830997"/>
          </a:xfrm>
          <a:prstGeom prst="rect">
            <a:avLst/>
          </a:prstGeom>
          <a:noFill/>
          <a:ln w="28575">
            <a:solidFill>
              <a:schemeClr val="bg1"/>
            </a:solidFill>
          </a:ln>
        </p:spPr>
        <p:txBody>
          <a:bodyPr wrap="square" rtlCol="0">
            <a:spAutoFit/>
          </a:bodyPr>
          <a:lstStyle/>
          <a:p>
            <a:pPr algn="ctr"/>
            <a:r>
              <a:rPr lang="en-US" sz="2400" dirty="0" smtClean="0"/>
              <a:t>Milton </a:t>
            </a:r>
            <a:r>
              <a:rPr lang="en-US" sz="2400" dirty="0" err="1" smtClean="0"/>
              <a:t>Henschel</a:t>
            </a:r>
            <a:endParaRPr lang="en-US" sz="2400" dirty="0"/>
          </a:p>
          <a:p>
            <a:pPr algn="ctr"/>
            <a:r>
              <a:rPr lang="en-US" sz="2400" dirty="0" smtClean="0"/>
              <a:t>1992-2000</a:t>
            </a:r>
          </a:p>
        </p:txBody>
      </p:sp>
      <p:sp>
        <p:nvSpPr>
          <p:cNvPr id="125" name="TextBox 124"/>
          <p:cNvSpPr txBox="1"/>
          <p:nvPr/>
        </p:nvSpPr>
        <p:spPr>
          <a:xfrm>
            <a:off x="483282" y="4264571"/>
            <a:ext cx="2803708" cy="830997"/>
          </a:xfrm>
          <a:prstGeom prst="rect">
            <a:avLst/>
          </a:prstGeom>
          <a:noFill/>
          <a:ln w="28575">
            <a:solidFill>
              <a:schemeClr val="bg1"/>
            </a:solidFill>
          </a:ln>
        </p:spPr>
        <p:txBody>
          <a:bodyPr wrap="square" rtlCol="0">
            <a:spAutoFit/>
          </a:bodyPr>
          <a:lstStyle/>
          <a:p>
            <a:pPr algn="ctr"/>
            <a:r>
              <a:rPr lang="en-US" sz="2400" dirty="0" smtClean="0"/>
              <a:t>Joseph Rutherford</a:t>
            </a:r>
          </a:p>
          <a:p>
            <a:pPr algn="ctr"/>
            <a:r>
              <a:rPr lang="en-US" sz="2400" kern="1200" dirty="0" smtClean="0">
                <a:solidFill>
                  <a:schemeClr val="tx1"/>
                </a:solidFill>
                <a:latin typeface="+mn-lt"/>
                <a:ea typeface="+mn-ea"/>
                <a:cs typeface="+mn-cs"/>
              </a:rPr>
              <a:t>1917-1942</a:t>
            </a:r>
          </a:p>
        </p:txBody>
      </p:sp>
      <p:sp>
        <p:nvSpPr>
          <p:cNvPr id="130" name="TextBox 129"/>
          <p:cNvSpPr txBox="1"/>
          <p:nvPr/>
        </p:nvSpPr>
        <p:spPr>
          <a:xfrm>
            <a:off x="3695487" y="4271100"/>
            <a:ext cx="2552913" cy="819841"/>
          </a:xfrm>
          <a:prstGeom prst="rect">
            <a:avLst/>
          </a:prstGeom>
          <a:noFill/>
          <a:ln w="28575">
            <a:solidFill>
              <a:schemeClr val="bg1"/>
            </a:solidFill>
          </a:ln>
        </p:spPr>
        <p:txBody>
          <a:bodyPr wrap="square" rtlCol="0">
            <a:spAutoFit/>
          </a:bodyPr>
          <a:lstStyle/>
          <a:p>
            <a:pPr algn="ctr"/>
            <a:r>
              <a:rPr lang="en-US" sz="2400" dirty="0" smtClean="0"/>
              <a:t>Frederick Franz</a:t>
            </a:r>
            <a:endParaRPr lang="en-US" sz="2400" dirty="0"/>
          </a:p>
          <a:p>
            <a:pPr algn="ctr"/>
            <a:r>
              <a:rPr lang="en-US" sz="2400" dirty="0" smtClean="0"/>
              <a:t>1977-1992</a:t>
            </a:r>
          </a:p>
        </p:txBody>
      </p:sp>
      <p:sp>
        <p:nvSpPr>
          <p:cNvPr id="133" name="TextBox 132"/>
          <p:cNvSpPr txBox="1"/>
          <p:nvPr/>
        </p:nvSpPr>
        <p:spPr>
          <a:xfrm>
            <a:off x="3352800" y="1056968"/>
            <a:ext cx="2210302" cy="830997"/>
          </a:xfrm>
          <a:prstGeom prst="rect">
            <a:avLst/>
          </a:prstGeom>
          <a:noFill/>
          <a:ln w="28575">
            <a:solidFill>
              <a:schemeClr val="bg1"/>
            </a:solidFill>
          </a:ln>
        </p:spPr>
        <p:txBody>
          <a:bodyPr wrap="square" rtlCol="0">
            <a:spAutoFit/>
          </a:bodyPr>
          <a:lstStyle/>
          <a:p>
            <a:pPr algn="ctr"/>
            <a:r>
              <a:rPr lang="en-US" sz="2400" dirty="0" smtClean="0"/>
              <a:t>Nathan Knorr</a:t>
            </a:r>
          </a:p>
          <a:p>
            <a:pPr algn="ctr"/>
            <a:r>
              <a:rPr lang="en-US" sz="2400" dirty="0" smtClean="0"/>
              <a:t>1942-1977</a:t>
            </a:r>
          </a:p>
        </p:txBody>
      </p:sp>
      <p:sp>
        <p:nvSpPr>
          <p:cNvPr id="20" name="Isosceles Triangle 19"/>
          <p:cNvSpPr/>
          <p:nvPr/>
        </p:nvSpPr>
        <p:spPr>
          <a:xfrm>
            <a:off x="1357238" y="1890504"/>
            <a:ext cx="1873461" cy="622767"/>
          </a:xfrm>
          <a:custGeom>
            <a:avLst/>
            <a:gdLst>
              <a:gd name="connsiteX0" fmla="*/ 0 w 1254878"/>
              <a:gd name="connsiteY0" fmla="*/ 624097 h 624097"/>
              <a:gd name="connsiteX1" fmla="*/ 627439 w 1254878"/>
              <a:gd name="connsiteY1" fmla="*/ 0 h 624097"/>
              <a:gd name="connsiteX2" fmla="*/ 1254878 w 1254878"/>
              <a:gd name="connsiteY2" fmla="*/ 624097 h 624097"/>
              <a:gd name="connsiteX3" fmla="*/ 0 w 1254878"/>
              <a:gd name="connsiteY3" fmla="*/ 624097 h 624097"/>
              <a:gd name="connsiteX0" fmla="*/ 0 w 1104271"/>
              <a:gd name="connsiteY0" fmla="*/ 613340 h 624097"/>
              <a:gd name="connsiteX1" fmla="*/ 476832 w 1104271"/>
              <a:gd name="connsiteY1" fmla="*/ 0 h 624097"/>
              <a:gd name="connsiteX2" fmla="*/ 1104271 w 1104271"/>
              <a:gd name="connsiteY2" fmla="*/ 624097 h 624097"/>
              <a:gd name="connsiteX3" fmla="*/ 0 w 1104271"/>
              <a:gd name="connsiteY3" fmla="*/ 613340 h 624097"/>
              <a:gd name="connsiteX0" fmla="*/ 0 w 1860892"/>
              <a:gd name="connsiteY0" fmla="*/ 613340 h 649198"/>
              <a:gd name="connsiteX1" fmla="*/ 476832 w 1860892"/>
              <a:gd name="connsiteY1" fmla="*/ 0 h 649198"/>
              <a:gd name="connsiteX2" fmla="*/ 1860892 w 1860892"/>
              <a:gd name="connsiteY2" fmla="*/ 649198 h 649198"/>
              <a:gd name="connsiteX3" fmla="*/ 0 w 1860892"/>
              <a:gd name="connsiteY3" fmla="*/ 613340 h 649198"/>
              <a:gd name="connsiteX0" fmla="*/ 0 w 1860892"/>
              <a:gd name="connsiteY0" fmla="*/ 613340 h 621320"/>
              <a:gd name="connsiteX1" fmla="*/ 476832 w 1860892"/>
              <a:gd name="connsiteY1" fmla="*/ 0 h 621320"/>
              <a:gd name="connsiteX2" fmla="*/ 1860892 w 1860892"/>
              <a:gd name="connsiteY2" fmla="*/ 621320 h 621320"/>
              <a:gd name="connsiteX3" fmla="*/ 0 w 1860892"/>
              <a:gd name="connsiteY3" fmla="*/ 613340 h 621320"/>
              <a:gd name="connsiteX0" fmla="*/ 0 w 1873461"/>
              <a:gd name="connsiteY0" fmla="*/ 622767 h 622767"/>
              <a:gd name="connsiteX1" fmla="*/ 489401 w 1873461"/>
              <a:gd name="connsiteY1" fmla="*/ 0 h 622767"/>
              <a:gd name="connsiteX2" fmla="*/ 1873461 w 1873461"/>
              <a:gd name="connsiteY2" fmla="*/ 621320 h 622767"/>
              <a:gd name="connsiteX3" fmla="*/ 0 w 1873461"/>
              <a:gd name="connsiteY3" fmla="*/ 622767 h 622767"/>
            </a:gdLst>
            <a:ahLst/>
            <a:cxnLst>
              <a:cxn ang="0">
                <a:pos x="connsiteX0" y="connsiteY0"/>
              </a:cxn>
              <a:cxn ang="0">
                <a:pos x="connsiteX1" y="connsiteY1"/>
              </a:cxn>
              <a:cxn ang="0">
                <a:pos x="connsiteX2" y="connsiteY2"/>
              </a:cxn>
              <a:cxn ang="0">
                <a:pos x="connsiteX3" y="connsiteY3"/>
              </a:cxn>
            </a:cxnLst>
            <a:rect l="l" t="t" r="r" b="b"/>
            <a:pathLst>
              <a:path w="1873461" h="622767">
                <a:moveTo>
                  <a:pt x="0" y="622767"/>
                </a:moveTo>
                <a:lnTo>
                  <a:pt x="489401" y="0"/>
                </a:lnTo>
                <a:lnTo>
                  <a:pt x="1873461" y="621320"/>
                </a:lnTo>
                <a:lnTo>
                  <a:pt x="0" y="622767"/>
                </a:lnTo>
                <a:close/>
              </a:path>
            </a:pathLst>
          </a:custGeom>
          <a:solidFill>
            <a:srgbClr val="FFFFFF">
              <a:alpha val="8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Isosceles Triangle 19"/>
          <p:cNvSpPr/>
          <p:nvPr/>
        </p:nvSpPr>
        <p:spPr>
          <a:xfrm>
            <a:off x="4436914" y="1909255"/>
            <a:ext cx="1778032" cy="617063"/>
          </a:xfrm>
          <a:custGeom>
            <a:avLst/>
            <a:gdLst>
              <a:gd name="connsiteX0" fmla="*/ 0 w 1254878"/>
              <a:gd name="connsiteY0" fmla="*/ 624097 h 624097"/>
              <a:gd name="connsiteX1" fmla="*/ 627439 w 1254878"/>
              <a:gd name="connsiteY1" fmla="*/ 0 h 624097"/>
              <a:gd name="connsiteX2" fmla="*/ 1254878 w 1254878"/>
              <a:gd name="connsiteY2" fmla="*/ 624097 h 624097"/>
              <a:gd name="connsiteX3" fmla="*/ 0 w 1254878"/>
              <a:gd name="connsiteY3" fmla="*/ 624097 h 624097"/>
              <a:gd name="connsiteX0" fmla="*/ 0 w 1104271"/>
              <a:gd name="connsiteY0" fmla="*/ 613340 h 624097"/>
              <a:gd name="connsiteX1" fmla="*/ 476832 w 1104271"/>
              <a:gd name="connsiteY1" fmla="*/ 0 h 624097"/>
              <a:gd name="connsiteX2" fmla="*/ 1104271 w 1104271"/>
              <a:gd name="connsiteY2" fmla="*/ 624097 h 624097"/>
              <a:gd name="connsiteX3" fmla="*/ 0 w 1104271"/>
              <a:gd name="connsiteY3" fmla="*/ 613340 h 624097"/>
              <a:gd name="connsiteX0" fmla="*/ 0 w 1860892"/>
              <a:gd name="connsiteY0" fmla="*/ 613340 h 649198"/>
              <a:gd name="connsiteX1" fmla="*/ 476832 w 1860892"/>
              <a:gd name="connsiteY1" fmla="*/ 0 h 649198"/>
              <a:gd name="connsiteX2" fmla="*/ 1860892 w 1860892"/>
              <a:gd name="connsiteY2" fmla="*/ 649198 h 649198"/>
              <a:gd name="connsiteX3" fmla="*/ 0 w 1860892"/>
              <a:gd name="connsiteY3" fmla="*/ 613340 h 649198"/>
              <a:gd name="connsiteX0" fmla="*/ 0 w 1824455"/>
              <a:gd name="connsiteY0" fmla="*/ 613340 h 626895"/>
              <a:gd name="connsiteX1" fmla="*/ 476832 w 1824455"/>
              <a:gd name="connsiteY1" fmla="*/ 0 h 626895"/>
              <a:gd name="connsiteX2" fmla="*/ 1824455 w 1824455"/>
              <a:gd name="connsiteY2" fmla="*/ 626895 h 626895"/>
              <a:gd name="connsiteX3" fmla="*/ 0 w 1824455"/>
              <a:gd name="connsiteY3" fmla="*/ 613340 h 626895"/>
              <a:gd name="connsiteX0" fmla="*/ 112180 w 1936635"/>
              <a:gd name="connsiteY0" fmla="*/ 603508 h 617063"/>
              <a:gd name="connsiteX1" fmla="*/ 0 w 1936635"/>
              <a:gd name="connsiteY1" fmla="*/ 0 h 617063"/>
              <a:gd name="connsiteX2" fmla="*/ 1936635 w 1936635"/>
              <a:gd name="connsiteY2" fmla="*/ 617063 h 617063"/>
              <a:gd name="connsiteX3" fmla="*/ 112180 w 1936635"/>
              <a:gd name="connsiteY3" fmla="*/ 603508 h 617063"/>
            </a:gdLst>
            <a:ahLst/>
            <a:cxnLst>
              <a:cxn ang="0">
                <a:pos x="connsiteX0" y="connsiteY0"/>
              </a:cxn>
              <a:cxn ang="0">
                <a:pos x="connsiteX1" y="connsiteY1"/>
              </a:cxn>
              <a:cxn ang="0">
                <a:pos x="connsiteX2" y="connsiteY2"/>
              </a:cxn>
              <a:cxn ang="0">
                <a:pos x="connsiteX3" y="connsiteY3"/>
              </a:cxn>
            </a:cxnLst>
            <a:rect l="l" t="t" r="r" b="b"/>
            <a:pathLst>
              <a:path w="1936635" h="617063">
                <a:moveTo>
                  <a:pt x="112180" y="603508"/>
                </a:moveTo>
                <a:lnTo>
                  <a:pt x="0" y="0"/>
                </a:lnTo>
                <a:lnTo>
                  <a:pt x="1936635" y="617063"/>
                </a:lnTo>
                <a:lnTo>
                  <a:pt x="112180" y="603508"/>
                </a:lnTo>
                <a:close/>
              </a:path>
            </a:pathLst>
          </a:custGeom>
          <a:solidFill>
            <a:srgbClr val="FFFFFF">
              <a:alpha val="8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Isosceles Triangle 19"/>
          <p:cNvSpPr/>
          <p:nvPr/>
        </p:nvSpPr>
        <p:spPr>
          <a:xfrm flipH="1">
            <a:off x="6988807" y="1935867"/>
            <a:ext cx="402920" cy="582525"/>
          </a:xfrm>
          <a:custGeom>
            <a:avLst/>
            <a:gdLst>
              <a:gd name="connsiteX0" fmla="*/ 0 w 1254878"/>
              <a:gd name="connsiteY0" fmla="*/ 624097 h 624097"/>
              <a:gd name="connsiteX1" fmla="*/ 627439 w 1254878"/>
              <a:gd name="connsiteY1" fmla="*/ 0 h 624097"/>
              <a:gd name="connsiteX2" fmla="*/ 1254878 w 1254878"/>
              <a:gd name="connsiteY2" fmla="*/ 624097 h 624097"/>
              <a:gd name="connsiteX3" fmla="*/ 0 w 1254878"/>
              <a:gd name="connsiteY3" fmla="*/ 624097 h 624097"/>
              <a:gd name="connsiteX0" fmla="*/ 0 w 1104271"/>
              <a:gd name="connsiteY0" fmla="*/ 613340 h 624097"/>
              <a:gd name="connsiteX1" fmla="*/ 476832 w 1104271"/>
              <a:gd name="connsiteY1" fmla="*/ 0 h 624097"/>
              <a:gd name="connsiteX2" fmla="*/ 1104271 w 1104271"/>
              <a:gd name="connsiteY2" fmla="*/ 624097 h 624097"/>
              <a:gd name="connsiteX3" fmla="*/ 0 w 1104271"/>
              <a:gd name="connsiteY3" fmla="*/ 613340 h 624097"/>
              <a:gd name="connsiteX0" fmla="*/ 0 w 1860892"/>
              <a:gd name="connsiteY0" fmla="*/ 613340 h 649198"/>
              <a:gd name="connsiteX1" fmla="*/ 476832 w 1860892"/>
              <a:gd name="connsiteY1" fmla="*/ 0 h 649198"/>
              <a:gd name="connsiteX2" fmla="*/ 1860892 w 1860892"/>
              <a:gd name="connsiteY2" fmla="*/ 649198 h 649198"/>
              <a:gd name="connsiteX3" fmla="*/ 0 w 1860892"/>
              <a:gd name="connsiteY3" fmla="*/ 613340 h 649198"/>
              <a:gd name="connsiteX0" fmla="*/ 0 w 1824455"/>
              <a:gd name="connsiteY0" fmla="*/ 613340 h 626895"/>
              <a:gd name="connsiteX1" fmla="*/ 476832 w 1824455"/>
              <a:gd name="connsiteY1" fmla="*/ 0 h 626895"/>
              <a:gd name="connsiteX2" fmla="*/ 1824455 w 1824455"/>
              <a:gd name="connsiteY2" fmla="*/ 626895 h 626895"/>
              <a:gd name="connsiteX3" fmla="*/ 0 w 1824455"/>
              <a:gd name="connsiteY3" fmla="*/ 613340 h 626895"/>
              <a:gd name="connsiteX0" fmla="*/ 0 w 1833232"/>
              <a:gd name="connsiteY0" fmla="*/ 613340 h 613391"/>
              <a:gd name="connsiteX1" fmla="*/ 476832 w 1833232"/>
              <a:gd name="connsiteY1" fmla="*/ 0 h 613391"/>
              <a:gd name="connsiteX2" fmla="*/ 1833232 w 1833232"/>
              <a:gd name="connsiteY2" fmla="*/ 613391 h 613391"/>
              <a:gd name="connsiteX3" fmla="*/ 0 w 1833232"/>
              <a:gd name="connsiteY3" fmla="*/ 613340 h 613391"/>
              <a:gd name="connsiteX0" fmla="*/ 0 w 1833232"/>
              <a:gd name="connsiteY0" fmla="*/ 590191 h 590242"/>
              <a:gd name="connsiteX1" fmla="*/ 520719 w 1833232"/>
              <a:gd name="connsiteY1" fmla="*/ 0 h 590242"/>
              <a:gd name="connsiteX2" fmla="*/ 1833232 w 1833232"/>
              <a:gd name="connsiteY2" fmla="*/ 590242 h 590242"/>
              <a:gd name="connsiteX3" fmla="*/ 0 w 1833232"/>
              <a:gd name="connsiteY3" fmla="*/ 590191 h 590242"/>
              <a:gd name="connsiteX0" fmla="*/ 0 w 1833232"/>
              <a:gd name="connsiteY0" fmla="*/ 582474 h 582525"/>
              <a:gd name="connsiteX1" fmla="*/ 520719 w 1833232"/>
              <a:gd name="connsiteY1" fmla="*/ 0 h 582525"/>
              <a:gd name="connsiteX2" fmla="*/ 1833232 w 1833232"/>
              <a:gd name="connsiteY2" fmla="*/ 582525 h 582525"/>
              <a:gd name="connsiteX3" fmla="*/ 0 w 1833232"/>
              <a:gd name="connsiteY3" fmla="*/ 582474 h 582525"/>
            </a:gdLst>
            <a:ahLst/>
            <a:cxnLst>
              <a:cxn ang="0">
                <a:pos x="connsiteX0" y="connsiteY0"/>
              </a:cxn>
              <a:cxn ang="0">
                <a:pos x="connsiteX1" y="connsiteY1"/>
              </a:cxn>
              <a:cxn ang="0">
                <a:pos x="connsiteX2" y="connsiteY2"/>
              </a:cxn>
              <a:cxn ang="0">
                <a:pos x="connsiteX3" y="connsiteY3"/>
              </a:cxn>
            </a:cxnLst>
            <a:rect l="l" t="t" r="r" b="b"/>
            <a:pathLst>
              <a:path w="1833232" h="582525">
                <a:moveTo>
                  <a:pt x="0" y="582474"/>
                </a:moveTo>
                <a:lnTo>
                  <a:pt x="520719" y="0"/>
                </a:lnTo>
                <a:lnTo>
                  <a:pt x="1833232" y="582525"/>
                </a:lnTo>
                <a:lnTo>
                  <a:pt x="0" y="582474"/>
                </a:lnTo>
                <a:close/>
              </a:path>
            </a:pathLst>
          </a:custGeom>
          <a:solidFill>
            <a:srgbClr val="FFFFFF">
              <a:alpha val="8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Isosceles Triangle 19"/>
          <p:cNvSpPr/>
          <p:nvPr/>
        </p:nvSpPr>
        <p:spPr>
          <a:xfrm flipV="1">
            <a:off x="1789796" y="3542072"/>
            <a:ext cx="2799518" cy="670481"/>
          </a:xfrm>
          <a:custGeom>
            <a:avLst/>
            <a:gdLst>
              <a:gd name="connsiteX0" fmla="*/ 0 w 1254878"/>
              <a:gd name="connsiteY0" fmla="*/ 624097 h 624097"/>
              <a:gd name="connsiteX1" fmla="*/ 627439 w 1254878"/>
              <a:gd name="connsiteY1" fmla="*/ 0 h 624097"/>
              <a:gd name="connsiteX2" fmla="*/ 1254878 w 1254878"/>
              <a:gd name="connsiteY2" fmla="*/ 624097 h 624097"/>
              <a:gd name="connsiteX3" fmla="*/ 0 w 1254878"/>
              <a:gd name="connsiteY3" fmla="*/ 624097 h 624097"/>
              <a:gd name="connsiteX0" fmla="*/ 0 w 1104271"/>
              <a:gd name="connsiteY0" fmla="*/ 613340 h 624097"/>
              <a:gd name="connsiteX1" fmla="*/ 476832 w 1104271"/>
              <a:gd name="connsiteY1" fmla="*/ 0 h 624097"/>
              <a:gd name="connsiteX2" fmla="*/ 1104271 w 1104271"/>
              <a:gd name="connsiteY2" fmla="*/ 624097 h 624097"/>
              <a:gd name="connsiteX3" fmla="*/ 0 w 1104271"/>
              <a:gd name="connsiteY3" fmla="*/ 613340 h 624097"/>
              <a:gd name="connsiteX0" fmla="*/ 0 w 1860892"/>
              <a:gd name="connsiteY0" fmla="*/ 613340 h 649198"/>
              <a:gd name="connsiteX1" fmla="*/ 476832 w 1860892"/>
              <a:gd name="connsiteY1" fmla="*/ 0 h 649198"/>
              <a:gd name="connsiteX2" fmla="*/ 1860892 w 1860892"/>
              <a:gd name="connsiteY2" fmla="*/ 649198 h 649198"/>
              <a:gd name="connsiteX3" fmla="*/ 0 w 1860892"/>
              <a:gd name="connsiteY3" fmla="*/ 613340 h 649198"/>
              <a:gd name="connsiteX0" fmla="*/ 0 w 1860892"/>
              <a:gd name="connsiteY0" fmla="*/ 613340 h 621320"/>
              <a:gd name="connsiteX1" fmla="*/ 476832 w 1860892"/>
              <a:gd name="connsiteY1" fmla="*/ 0 h 621320"/>
              <a:gd name="connsiteX2" fmla="*/ 1860892 w 1860892"/>
              <a:gd name="connsiteY2" fmla="*/ 621320 h 621320"/>
              <a:gd name="connsiteX3" fmla="*/ 0 w 1860892"/>
              <a:gd name="connsiteY3" fmla="*/ 613340 h 621320"/>
              <a:gd name="connsiteX0" fmla="*/ 2012976 w 3873868"/>
              <a:gd name="connsiteY0" fmla="*/ 662501 h 670481"/>
              <a:gd name="connsiteX1" fmla="*/ 0 w 3873868"/>
              <a:gd name="connsiteY1" fmla="*/ 0 h 670481"/>
              <a:gd name="connsiteX2" fmla="*/ 3873868 w 3873868"/>
              <a:gd name="connsiteY2" fmla="*/ 670481 h 670481"/>
              <a:gd name="connsiteX3" fmla="*/ 2012976 w 3873868"/>
              <a:gd name="connsiteY3" fmla="*/ 662501 h 670481"/>
            </a:gdLst>
            <a:ahLst/>
            <a:cxnLst>
              <a:cxn ang="0">
                <a:pos x="connsiteX0" y="connsiteY0"/>
              </a:cxn>
              <a:cxn ang="0">
                <a:pos x="connsiteX1" y="connsiteY1"/>
              </a:cxn>
              <a:cxn ang="0">
                <a:pos x="connsiteX2" y="connsiteY2"/>
              </a:cxn>
              <a:cxn ang="0">
                <a:pos x="connsiteX3" y="connsiteY3"/>
              </a:cxn>
            </a:cxnLst>
            <a:rect l="l" t="t" r="r" b="b"/>
            <a:pathLst>
              <a:path w="3873868" h="670481">
                <a:moveTo>
                  <a:pt x="2012976" y="662501"/>
                </a:moveTo>
                <a:lnTo>
                  <a:pt x="0" y="0"/>
                </a:lnTo>
                <a:lnTo>
                  <a:pt x="3873868" y="670481"/>
                </a:lnTo>
                <a:lnTo>
                  <a:pt x="2012976" y="662501"/>
                </a:lnTo>
                <a:close/>
              </a:path>
            </a:pathLst>
          </a:custGeom>
          <a:solidFill>
            <a:srgbClr val="FFFFFF">
              <a:alpha val="8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Isosceles Triangle 19"/>
          <p:cNvSpPr/>
          <p:nvPr/>
        </p:nvSpPr>
        <p:spPr>
          <a:xfrm flipV="1">
            <a:off x="4982496" y="3540088"/>
            <a:ext cx="1888335" cy="667293"/>
          </a:xfrm>
          <a:custGeom>
            <a:avLst/>
            <a:gdLst>
              <a:gd name="connsiteX0" fmla="*/ 0 w 1254878"/>
              <a:gd name="connsiteY0" fmla="*/ 624097 h 624097"/>
              <a:gd name="connsiteX1" fmla="*/ 627439 w 1254878"/>
              <a:gd name="connsiteY1" fmla="*/ 0 h 624097"/>
              <a:gd name="connsiteX2" fmla="*/ 1254878 w 1254878"/>
              <a:gd name="connsiteY2" fmla="*/ 624097 h 624097"/>
              <a:gd name="connsiteX3" fmla="*/ 0 w 1254878"/>
              <a:gd name="connsiteY3" fmla="*/ 624097 h 624097"/>
              <a:gd name="connsiteX0" fmla="*/ 0 w 1104271"/>
              <a:gd name="connsiteY0" fmla="*/ 613340 h 624097"/>
              <a:gd name="connsiteX1" fmla="*/ 476832 w 1104271"/>
              <a:gd name="connsiteY1" fmla="*/ 0 h 624097"/>
              <a:gd name="connsiteX2" fmla="*/ 1104271 w 1104271"/>
              <a:gd name="connsiteY2" fmla="*/ 624097 h 624097"/>
              <a:gd name="connsiteX3" fmla="*/ 0 w 1104271"/>
              <a:gd name="connsiteY3" fmla="*/ 613340 h 624097"/>
              <a:gd name="connsiteX0" fmla="*/ 0 w 1860892"/>
              <a:gd name="connsiteY0" fmla="*/ 613340 h 649198"/>
              <a:gd name="connsiteX1" fmla="*/ 476832 w 1860892"/>
              <a:gd name="connsiteY1" fmla="*/ 0 h 649198"/>
              <a:gd name="connsiteX2" fmla="*/ 1860892 w 1860892"/>
              <a:gd name="connsiteY2" fmla="*/ 649198 h 649198"/>
              <a:gd name="connsiteX3" fmla="*/ 0 w 1860892"/>
              <a:gd name="connsiteY3" fmla="*/ 613340 h 649198"/>
              <a:gd name="connsiteX0" fmla="*/ 0 w 1824455"/>
              <a:gd name="connsiteY0" fmla="*/ 613340 h 626895"/>
              <a:gd name="connsiteX1" fmla="*/ 476832 w 1824455"/>
              <a:gd name="connsiteY1" fmla="*/ 0 h 626895"/>
              <a:gd name="connsiteX2" fmla="*/ 1824455 w 1824455"/>
              <a:gd name="connsiteY2" fmla="*/ 626895 h 626895"/>
              <a:gd name="connsiteX3" fmla="*/ 0 w 1824455"/>
              <a:gd name="connsiteY3" fmla="*/ 613340 h 626895"/>
              <a:gd name="connsiteX0" fmla="*/ 112180 w 1936635"/>
              <a:gd name="connsiteY0" fmla="*/ 603508 h 617063"/>
              <a:gd name="connsiteX1" fmla="*/ 0 w 1936635"/>
              <a:gd name="connsiteY1" fmla="*/ 0 h 617063"/>
              <a:gd name="connsiteX2" fmla="*/ 1936635 w 1936635"/>
              <a:gd name="connsiteY2" fmla="*/ 617063 h 617063"/>
              <a:gd name="connsiteX3" fmla="*/ 112180 w 1936635"/>
              <a:gd name="connsiteY3" fmla="*/ 603508 h 617063"/>
              <a:gd name="connsiteX0" fmla="*/ 2860952 w 4685407"/>
              <a:gd name="connsiteY0" fmla="*/ 662502 h 676057"/>
              <a:gd name="connsiteX1" fmla="*/ 0 w 4685407"/>
              <a:gd name="connsiteY1" fmla="*/ 0 h 676057"/>
              <a:gd name="connsiteX2" fmla="*/ 4685407 w 4685407"/>
              <a:gd name="connsiteY2" fmla="*/ 676057 h 676057"/>
              <a:gd name="connsiteX3" fmla="*/ 2860952 w 4685407"/>
              <a:gd name="connsiteY3" fmla="*/ 662502 h 676057"/>
              <a:gd name="connsiteX0" fmla="*/ 2860952 w 4656592"/>
              <a:gd name="connsiteY0" fmla="*/ 662502 h 667293"/>
              <a:gd name="connsiteX1" fmla="*/ 0 w 4656592"/>
              <a:gd name="connsiteY1" fmla="*/ 0 h 667293"/>
              <a:gd name="connsiteX2" fmla="*/ 4656592 w 4656592"/>
              <a:gd name="connsiteY2" fmla="*/ 667293 h 667293"/>
              <a:gd name="connsiteX3" fmla="*/ 2860952 w 4656592"/>
              <a:gd name="connsiteY3" fmla="*/ 662502 h 667293"/>
              <a:gd name="connsiteX0" fmla="*/ 3029081 w 4656592"/>
              <a:gd name="connsiteY0" fmla="*/ 670523 h 670523"/>
              <a:gd name="connsiteX1" fmla="*/ 0 w 4656592"/>
              <a:gd name="connsiteY1" fmla="*/ 0 h 670523"/>
              <a:gd name="connsiteX2" fmla="*/ 4656592 w 4656592"/>
              <a:gd name="connsiteY2" fmla="*/ 667293 h 670523"/>
              <a:gd name="connsiteX3" fmla="*/ 3029081 w 4656592"/>
              <a:gd name="connsiteY3" fmla="*/ 670523 h 670523"/>
              <a:gd name="connsiteX0" fmla="*/ 3029081 w 4656592"/>
              <a:gd name="connsiteY0" fmla="*/ 654481 h 667293"/>
              <a:gd name="connsiteX1" fmla="*/ 0 w 4656592"/>
              <a:gd name="connsiteY1" fmla="*/ 0 h 667293"/>
              <a:gd name="connsiteX2" fmla="*/ 4656592 w 4656592"/>
              <a:gd name="connsiteY2" fmla="*/ 667293 h 667293"/>
              <a:gd name="connsiteX3" fmla="*/ 3029081 w 4656592"/>
              <a:gd name="connsiteY3" fmla="*/ 654481 h 667293"/>
            </a:gdLst>
            <a:ahLst/>
            <a:cxnLst>
              <a:cxn ang="0">
                <a:pos x="connsiteX0" y="connsiteY0"/>
              </a:cxn>
              <a:cxn ang="0">
                <a:pos x="connsiteX1" y="connsiteY1"/>
              </a:cxn>
              <a:cxn ang="0">
                <a:pos x="connsiteX2" y="connsiteY2"/>
              </a:cxn>
              <a:cxn ang="0">
                <a:pos x="connsiteX3" y="connsiteY3"/>
              </a:cxn>
            </a:cxnLst>
            <a:rect l="l" t="t" r="r" b="b"/>
            <a:pathLst>
              <a:path w="4656592" h="667293">
                <a:moveTo>
                  <a:pt x="3029081" y="654481"/>
                </a:moveTo>
                <a:lnTo>
                  <a:pt x="0" y="0"/>
                </a:lnTo>
                <a:lnTo>
                  <a:pt x="4656592" y="667293"/>
                </a:lnTo>
                <a:lnTo>
                  <a:pt x="3029081" y="654481"/>
                </a:lnTo>
                <a:close/>
              </a:path>
            </a:pathLst>
          </a:custGeom>
          <a:solidFill>
            <a:srgbClr val="FFFFFF">
              <a:alpha val="8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Isosceles Triangle 19"/>
          <p:cNvSpPr/>
          <p:nvPr/>
        </p:nvSpPr>
        <p:spPr>
          <a:xfrm flipH="1" flipV="1">
            <a:off x="7372070" y="3536904"/>
            <a:ext cx="710380" cy="705553"/>
          </a:xfrm>
          <a:custGeom>
            <a:avLst/>
            <a:gdLst>
              <a:gd name="connsiteX0" fmla="*/ 0 w 1254878"/>
              <a:gd name="connsiteY0" fmla="*/ 624097 h 624097"/>
              <a:gd name="connsiteX1" fmla="*/ 627439 w 1254878"/>
              <a:gd name="connsiteY1" fmla="*/ 0 h 624097"/>
              <a:gd name="connsiteX2" fmla="*/ 1254878 w 1254878"/>
              <a:gd name="connsiteY2" fmla="*/ 624097 h 624097"/>
              <a:gd name="connsiteX3" fmla="*/ 0 w 1254878"/>
              <a:gd name="connsiteY3" fmla="*/ 624097 h 624097"/>
              <a:gd name="connsiteX0" fmla="*/ 0 w 1104271"/>
              <a:gd name="connsiteY0" fmla="*/ 613340 h 624097"/>
              <a:gd name="connsiteX1" fmla="*/ 476832 w 1104271"/>
              <a:gd name="connsiteY1" fmla="*/ 0 h 624097"/>
              <a:gd name="connsiteX2" fmla="*/ 1104271 w 1104271"/>
              <a:gd name="connsiteY2" fmla="*/ 624097 h 624097"/>
              <a:gd name="connsiteX3" fmla="*/ 0 w 1104271"/>
              <a:gd name="connsiteY3" fmla="*/ 613340 h 624097"/>
              <a:gd name="connsiteX0" fmla="*/ 0 w 1860892"/>
              <a:gd name="connsiteY0" fmla="*/ 613340 h 649198"/>
              <a:gd name="connsiteX1" fmla="*/ 476832 w 1860892"/>
              <a:gd name="connsiteY1" fmla="*/ 0 h 649198"/>
              <a:gd name="connsiteX2" fmla="*/ 1860892 w 1860892"/>
              <a:gd name="connsiteY2" fmla="*/ 649198 h 649198"/>
              <a:gd name="connsiteX3" fmla="*/ 0 w 1860892"/>
              <a:gd name="connsiteY3" fmla="*/ 613340 h 649198"/>
              <a:gd name="connsiteX0" fmla="*/ 0 w 1824455"/>
              <a:gd name="connsiteY0" fmla="*/ 613340 h 626895"/>
              <a:gd name="connsiteX1" fmla="*/ 476832 w 1824455"/>
              <a:gd name="connsiteY1" fmla="*/ 0 h 626895"/>
              <a:gd name="connsiteX2" fmla="*/ 1824455 w 1824455"/>
              <a:gd name="connsiteY2" fmla="*/ 626895 h 626895"/>
              <a:gd name="connsiteX3" fmla="*/ 0 w 1824455"/>
              <a:gd name="connsiteY3" fmla="*/ 613340 h 626895"/>
              <a:gd name="connsiteX0" fmla="*/ 0 w 1824455"/>
              <a:gd name="connsiteY0" fmla="*/ 691998 h 705553"/>
              <a:gd name="connsiteX1" fmla="*/ 830361 w 1824455"/>
              <a:gd name="connsiteY1" fmla="*/ 0 h 705553"/>
              <a:gd name="connsiteX2" fmla="*/ 1824455 w 1824455"/>
              <a:gd name="connsiteY2" fmla="*/ 705553 h 705553"/>
              <a:gd name="connsiteX3" fmla="*/ 0 w 1824455"/>
              <a:gd name="connsiteY3" fmla="*/ 691998 h 705553"/>
            </a:gdLst>
            <a:ahLst/>
            <a:cxnLst>
              <a:cxn ang="0">
                <a:pos x="connsiteX0" y="connsiteY0"/>
              </a:cxn>
              <a:cxn ang="0">
                <a:pos x="connsiteX1" y="connsiteY1"/>
              </a:cxn>
              <a:cxn ang="0">
                <a:pos x="connsiteX2" y="connsiteY2"/>
              </a:cxn>
              <a:cxn ang="0">
                <a:pos x="connsiteX3" y="connsiteY3"/>
              </a:cxn>
            </a:cxnLst>
            <a:rect l="l" t="t" r="r" b="b"/>
            <a:pathLst>
              <a:path w="1824455" h="705553">
                <a:moveTo>
                  <a:pt x="0" y="691998"/>
                </a:moveTo>
                <a:lnTo>
                  <a:pt x="830361" y="0"/>
                </a:lnTo>
                <a:lnTo>
                  <a:pt x="1824455" y="705553"/>
                </a:lnTo>
                <a:lnTo>
                  <a:pt x="0" y="691998"/>
                </a:lnTo>
                <a:close/>
              </a:path>
            </a:pathLst>
          </a:custGeom>
          <a:solidFill>
            <a:srgbClr val="FFFFFF">
              <a:alpha val="8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4126786"/>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animEffect transition="in" filter="fade">
                                      <p:cBhvr>
                                        <p:cTn id="9" dur="500"/>
                                        <p:tgtEl>
                                          <p:spTgt spid="47"/>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18"/>
                                        </p:tgtEl>
                                        <p:attrNameLst>
                                          <p:attrName>style.visibility</p:attrName>
                                        </p:attrNameLst>
                                      </p:cBhvr>
                                      <p:to>
                                        <p:strVal val="visible"/>
                                      </p:to>
                                    </p:set>
                                    <p:anim calcmode="lin" valueType="num">
                                      <p:cBhvr>
                                        <p:cTn id="13" dur="500" fill="hold"/>
                                        <p:tgtEl>
                                          <p:spTgt spid="118"/>
                                        </p:tgtEl>
                                        <p:attrNameLst>
                                          <p:attrName>ppt_w</p:attrName>
                                        </p:attrNameLst>
                                      </p:cBhvr>
                                      <p:tavLst>
                                        <p:tav tm="0">
                                          <p:val>
                                            <p:fltVal val="0"/>
                                          </p:val>
                                        </p:tav>
                                        <p:tav tm="100000">
                                          <p:val>
                                            <p:strVal val="#ppt_w"/>
                                          </p:val>
                                        </p:tav>
                                      </p:tavLst>
                                    </p:anim>
                                    <p:anim calcmode="lin" valueType="num">
                                      <p:cBhvr>
                                        <p:cTn id="14" dur="500" fill="hold"/>
                                        <p:tgtEl>
                                          <p:spTgt spid="118"/>
                                        </p:tgtEl>
                                        <p:attrNameLst>
                                          <p:attrName>ppt_h</p:attrName>
                                        </p:attrNameLst>
                                      </p:cBhvr>
                                      <p:tavLst>
                                        <p:tav tm="0">
                                          <p:val>
                                            <p:fltVal val="0"/>
                                          </p:val>
                                        </p:tav>
                                        <p:tav tm="100000">
                                          <p:val>
                                            <p:strVal val="#ppt_h"/>
                                          </p:val>
                                        </p:tav>
                                      </p:tavLst>
                                    </p:anim>
                                    <p:animEffect transition="in" filter="fade">
                                      <p:cBhvr>
                                        <p:cTn id="15" dur="500"/>
                                        <p:tgtEl>
                                          <p:spTgt spid="118"/>
                                        </p:tgtEl>
                                      </p:cBhvr>
                                    </p:animEffect>
                                  </p:childTnLst>
                                </p:cTn>
                              </p:par>
                            </p:childTnLst>
                          </p:cTn>
                        </p:par>
                        <p:par>
                          <p:cTn id="16" fill="hold">
                            <p:stCondLst>
                              <p:cond delay="1000"/>
                            </p:stCondLst>
                            <p:childTnLst>
                              <p:par>
                                <p:cTn id="17" presetID="22" presetClass="entr" presetSubtype="1" fill="hold" grpId="0"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up)">
                                      <p:cBhvr>
                                        <p:cTn id="19" dur="5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125"/>
                                        </p:tgtEl>
                                        <p:attrNameLst>
                                          <p:attrName>style.visibility</p:attrName>
                                        </p:attrNameLst>
                                      </p:cBhvr>
                                      <p:to>
                                        <p:strVal val="visible"/>
                                      </p:to>
                                    </p:set>
                                    <p:anim calcmode="lin" valueType="num">
                                      <p:cBhvr>
                                        <p:cTn id="24" dur="500" fill="hold"/>
                                        <p:tgtEl>
                                          <p:spTgt spid="125"/>
                                        </p:tgtEl>
                                        <p:attrNameLst>
                                          <p:attrName>ppt_w</p:attrName>
                                        </p:attrNameLst>
                                      </p:cBhvr>
                                      <p:tavLst>
                                        <p:tav tm="0">
                                          <p:val>
                                            <p:fltVal val="0"/>
                                          </p:val>
                                        </p:tav>
                                        <p:tav tm="100000">
                                          <p:val>
                                            <p:strVal val="#ppt_w"/>
                                          </p:val>
                                        </p:tav>
                                      </p:tavLst>
                                    </p:anim>
                                    <p:anim calcmode="lin" valueType="num">
                                      <p:cBhvr>
                                        <p:cTn id="25" dur="500" fill="hold"/>
                                        <p:tgtEl>
                                          <p:spTgt spid="125"/>
                                        </p:tgtEl>
                                        <p:attrNameLst>
                                          <p:attrName>ppt_h</p:attrName>
                                        </p:attrNameLst>
                                      </p:cBhvr>
                                      <p:tavLst>
                                        <p:tav tm="0">
                                          <p:val>
                                            <p:fltVal val="0"/>
                                          </p:val>
                                        </p:tav>
                                        <p:tav tm="100000">
                                          <p:val>
                                            <p:strVal val="#ppt_h"/>
                                          </p:val>
                                        </p:tav>
                                      </p:tavLst>
                                    </p:anim>
                                    <p:animEffect transition="in" filter="fade">
                                      <p:cBhvr>
                                        <p:cTn id="26" dur="500"/>
                                        <p:tgtEl>
                                          <p:spTgt spid="125"/>
                                        </p:tgtEl>
                                      </p:cBhvr>
                                    </p:animEffect>
                                  </p:childTnLst>
                                </p:cTn>
                              </p:par>
                            </p:childTnLst>
                          </p:cTn>
                        </p:par>
                        <p:par>
                          <p:cTn id="27" fill="hold">
                            <p:stCondLst>
                              <p:cond delay="500"/>
                            </p:stCondLst>
                            <p:childTnLst>
                              <p:par>
                                <p:cTn id="28" presetID="22" presetClass="entr" presetSubtype="4" fill="hold" grpId="0" nodeType="afterEffect">
                                  <p:stCondLst>
                                    <p:cond delay="0"/>
                                  </p:stCondLst>
                                  <p:childTnLst>
                                    <p:set>
                                      <p:cBhvr>
                                        <p:cTn id="29" dur="1" fill="hold">
                                          <p:stCondLst>
                                            <p:cond delay="0"/>
                                          </p:stCondLst>
                                        </p:cTn>
                                        <p:tgtEl>
                                          <p:spTgt spid="141"/>
                                        </p:tgtEl>
                                        <p:attrNameLst>
                                          <p:attrName>style.visibility</p:attrName>
                                        </p:attrNameLst>
                                      </p:cBhvr>
                                      <p:to>
                                        <p:strVal val="visible"/>
                                      </p:to>
                                    </p:set>
                                    <p:animEffect transition="in" filter="wipe(down)">
                                      <p:cBhvr>
                                        <p:cTn id="30" dur="500"/>
                                        <p:tgtEl>
                                          <p:spTgt spid="14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33"/>
                                        </p:tgtEl>
                                        <p:attrNameLst>
                                          <p:attrName>style.visibility</p:attrName>
                                        </p:attrNameLst>
                                      </p:cBhvr>
                                      <p:to>
                                        <p:strVal val="visible"/>
                                      </p:to>
                                    </p:set>
                                    <p:anim calcmode="lin" valueType="num">
                                      <p:cBhvr>
                                        <p:cTn id="35" dur="500" fill="hold"/>
                                        <p:tgtEl>
                                          <p:spTgt spid="133"/>
                                        </p:tgtEl>
                                        <p:attrNameLst>
                                          <p:attrName>ppt_w</p:attrName>
                                        </p:attrNameLst>
                                      </p:cBhvr>
                                      <p:tavLst>
                                        <p:tav tm="0">
                                          <p:val>
                                            <p:fltVal val="0"/>
                                          </p:val>
                                        </p:tav>
                                        <p:tav tm="100000">
                                          <p:val>
                                            <p:strVal val="#ppt_w"/>
                                          </p:val>
                                        </p:tav>
                                      </p:tavLst>
                                    </p:anim>
                                    <p:anim calcmode="lin" valueType="num">
                                      <p:cBhvr>
                                        <p:cTn id="36" dur="500" fill="hold"/>
                                        <p:tgtEl>
                                          <p:spTgt spid="133"/>
                                        </p:tgtEl>
                                        <p:attrNameLst>
                                          <p:attrName>ppt_h</p:attrName>
                                        </p:attrNameLst>
                                      </p:cBhvr>
                                      <p:tavLst>
                                        <p:tav tm="0">
                                          <p:val>
                                            <p:fltVal val="0"/>
                                          </p:val>
                                        </p:tav>
                                        <p:tav tm="100000">
                                          <p:val>
                                            <p:strVal val="#ppt_h"/>
                                          </p:val>
                                        </p:tav>
                                      </p:tavLst>
                                    </p:anim>
                                    <p:animEffect transition="in" filter="fade">
                                      <p:cBhvr>
                                        <p:cTn id="37" dur="500"/>
                                        <p:tgtEl>
                                          <p:spTgt spid="133"/>
                                        </p:tgtEl>
                                      </p:cBhvr>
                                    </p:animEffect>
                                  </p:childTnLst>
                                </p:cTn>
                              </p:par>
                            </p:childTnLst>
                          </p:cTn>
                        </p:par>
                        <p:par>
                          <p:cTn id="38" fill="hold">
                            <p:stCondLst>
                              <p:cond delay="500"/>
                            </p:stCondLst>
                            <p:childTnLst>
                              <p:par>
                                <p:cTn id="39" presetID="22" presetClass="entr" presetSubtype="1" fill="hold" grpId="0" nodeType="afterEffect">
                                  <p:stCondLst>
                                    <p:cond delay="0"/>
                                  </p:stCondLst>
                                  <p:childTnLst>
                                    <p:set>
                                      <p:cBhvr>
                                        <p:cTn id="40" dur="1" fill="hold">
                                          <p:stCondLst>
                                            <p:cond delay="0"/>
                                          </p:stCondLst>
                                        </p:cTn>
                                        <p:tgtEl>
                                          <p:spTgt spid="139"/>
                                        </p:tgtEl>
                                        <p:attrNameLst>
                                          <p:attrName>style.visibility</p:attrName>
                                        </p:attrNameLst>
                                      </p:cBhvr>
                                      <p:to>
                                        <p:strVal val="visible"/>
                                      </p:to>
                                    </p:set>
                                    <p:animEffect transition="in" filter="wipe(up)">
                                      <p:cBhvr>
                                        <p:cTn id="41" dur="500"/>
                                        <p:tgtEl>
                                          <p:spTgt spid="139"/>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130"/>
                                        </p:tgtEl>
                                        <p:attrNameLst>
                                          <p:attrName>style.visibility</p:attrName>
                                        </p:attrNameLst>
                                      </p:cBhvr>
                                      <p:to>
                                        <p:strVal val="visible"/>
                                      </p:to>
                                    </p:set>
                                    <p:anim calcmode="lin" valueType="num">
                                      <p:cBhvr>
                                        <p:cTn id="46" dur="500" fill="hold"/>
                                        <p:tgtEl>
                                          <p:spTgt spid="130"/>
                                        </p:tgtEl>
                                        <p:attrNameLst>
                                          <p:attrName>ppt_w</p:attrName>
                                        </p:attrNameLst>
                                      </p:cBhvr>
                                      <p:tavLst>
                                        <p:tav tm="0">
                                          <p:val>
                                            <p:fltVal val="0"/>
                                          </p:val>
                                        </p:tav>
                                        <p:tav tm="100000">
                                          <p:val>
                                            <p:strVal val="#ppt_w"/>
                                          </p:val>
                                        </p:tav>
                                      </p:tavLst>
                                    </p:anim>
                                    <p:anim calcmode="lin" valueType="num">
                                      <p:cBhvr>
                                        <p:cTn id="47" dur="500" fill="hold"/>
                                        <p:tgtEl>
                                          <p:spTgt spid="130"/>
                                        </p:tgtEl>
                                        <p:attrNameLst>
                                          <p:attrName>ppt_h</p:attrName>
                                        </p:attrNameLst>
                                      </p:cBhvr>
                                      <p:tavLst>
                                        <p:tav tm="0">
                                          <p:val>
                                            <p:fltVal val="0"/>
                                          </p:val>
                                        </p:tav>
                                        <p:tav tm="100000">
                                          <p:val>
                                            <p:strVal val="#ppt_h"/>
                                          </p:val>
                                        </p:tav>
                                      </p:tavLst>
                                    </p:anim>
                                    <p:animEffect transition="in" filter="fade">
                                      <p:cBhvr>
                                        <p:cTn id="48" dur="500"/>
                                        <p:tgtEl>
                                          <p:spTgt spid="130"/>
                                        </p:tgtEl>
                                      </p:cBhvr>
                                    </p:animEffect>
                                  </p:childTnLst>
                                </p:cTn>
                              </p:par>
                            </p:childTnLst>
                          </p:cTn>
                        </p:par>
                        <p:par>
                          <p:cTn id="49" fill="hold">
                            <p:stCondLst>
                              <p:cond delay="500"/>
                            </p:stCondLst>
                            <p:childTnLst>
                              <p:par>
                                <p:cTn id="50" presetID="22" presetClass="entr" presetSubtype="4" fill="hold" grpId="0" nodeType="afterEffect">
                                  <p:stCondLst>
                                    <p:cond delay="0"/>
                                  </p:stCondLst>
                                  <p:childTnLst>
                                    <p:set>
                                      <p:cBhvr>
                                        <p:cTn id="51" dur="1" fill="hold">
                                          <p:stCondLst>
                                            <p:cond delay="0"/>
                                          </p:stCondLst>
                                        </p:cTn>
                                        <p:tgtEl>
                                          <p:spTgt spid="142"/>
                                        </p:tgtEl>
                                        <p:attrNameLst>
                                          <p:attrName>style.visibility</p:attrName>
                                        </p:attrNameLst>
                                      </p:cBhvr>
                                      <p:to>
                                        <p:strVal val="visible"/>
                                      </p:to>
                                    </p:set>
                                    <p:animEffect transition="in" filter="wipe(down)">
                                      <p:cBhvr>
                                        <p:cTn id="52" dur="500"/>
                                        <p:tgtEl>
                                          <p:spTgt spid="142"/>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122"/>
                                        </p:tgtEl>
                                        <p:attrNameLst>
                                          <p:attrName>style.visibility</p:attrName>
                                        </p:attrNameLst>
                                      </p:cBhvr>
                                      <p:to>
                                        <p:strVal val="visible"/>
                                      </p:to>
                                    </p:set>
                                    <p:anim calcmode="lin" valueType="num">
                                      <p:cBhvr>
                                        <p:cTn id="57" dur="500" fill="hold"/>
                                        <p:tgtEl>
                                          <p:spTgt spid="122"/>
                                        </p:tgtEl>
                                        <p:attrNameLst>
                                          <p:attrName>ppt_w</p:attrName>
                                        </p:attrNameLst>
                                      </p:cBhvr>
                                      <p:tavLst>
                                        <p:tav tm="0">
                                          <p:val>
                                            <p:fltVal val="0"/>
                                          </p:val>
                                        </p:tav>
                                        <p:tav tm="100000">
                                          <p:val>
                                            <p:strVal val="#ppt_w"/>
                                          </p:val>
                                        </p:tav>
                                      </p:tavLst>
                                    </p:anim>
                                    <p:anim calcmode="lin" valueType="num">
                                      <p:cBhvr>
                                        <p:cTn id="58" dur="500" fill="hold"/>
                                        <p:tgtEl>
                                          <p:spTgt spid="122"/>
                                        </p:tgtEl>
                                        <p:attrNameLst>
                                          <p:attrName>ppt_h</p:attrName>
                                        </p:attrNameLst>
                                      </p:cBhvr>
                                      <p:tavLst>
                                        <p:tav tm="0">
                                          <p:val>
                                            <p:fltVal val="0"/>
                                          </p:val>
                                        </p:tav>
                                        <p:tav tm="100000">
                                          <p:val>
                                            <p:strVal val="#ppt_h"/>
                                          </p:val>
                                        </p:tav>
                                      </p:tavLst>
                                    </p:anim>
                                    <p:animEffect transition="in" filter="fade">
                                      <p:cBhvr>
                                        <p:cTn id="59" dur="500"/>
                                        <p:tgtEl>
                                          <p:spTgt spid="122"/>
                                        </p:tgtEl>
                                      </p:cBhvr>
                                    </p:animEffect>
                                  </p:childTnLst>
                                </p:cTn>
                              </p:par>
                            </p:childTnLst>
                          </p:cTn>
                        </p:par>
                        <p:par>
                          <p:cTn id="60" fill="hold">
                            <p:stCondLst>
                              <p:cond delay="500"/>
                            </p:stCondLst>
                            <p:childTnLst>
                              <p:par>
                                <p:cTn id="61" presetID="22" presetClass="entr" presetSubtype="1" fill="hold" grpId="0" nodeType="afterEffect">
                                  <p:stCondLst>
                                    <p:cond delay="0"/>
                                  </p:stCondLst>
                                  <p:childTnLst>
                                    <p:set>
                                      <p:cBhvr>
                                        <p:cTn id="62" dur="1" fill="hold">
                                          <p:stCondLst>
                                            <p:cond delay="0"/>
                                          </p:stCondLst>
                                        </p:cTn>
                                        <p:tgtEl>
                                          <p:spTgt spid="140"/>
                                        </p:tgtEl>
                                        <p:attrNameLst>
                                          <p:attrName>style.visibility</p:attrName>
                                        </p:attrNameLst>
                                      </p:cBhvr>
                                      <p:to>
                                        <p:strVal val="visible"/>
                                      </p:to>
                                    </p:set>
                                    <p:animEffect transition="in" filter="wipe(up)">
                                      <p:cBhvr>
                                        <p:cTn id="63" dur="500"/>
                                        <p:tgtEl>
                                          <p:spTgt spid="140"/>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grpId="0" nodeType="clickEffect">
                                  <p:stCondLst>
                                    <p:cond delay="0"/>
                                  </p:stCondLst>
                                  <p:childTnLst>
                                    <p:set>
                                      <p:cBhvr>
                                        <p:cTn id="67" dur="1" fill="hold">
                                          <p:stCondLst>
                                            <p:cond delay="0"/>
                                          </p:stCondLst>
                                        </p:cTn>
                                        <p:tgtEl>
                                          <p:spTgt spid="120"/>
                                        </p:tgtEl>
                                        <p:attrNameLst>
                                          <p:attrName>style.visibility</p:attrName>
                                        </p:attrNameLst>
                                      </p:cBhvr>
                                      <p:to>
                                        <p:strVal val="visible"/>
                                      </p:to>
                                    </p:set>
                                    <p:anim calcmode="lin" valueType="num">
                                      <p:cBhvr>
                                        <p:cTn id="68" dur="500" fill="hold"/>
                                        <p:tgtEl>
                                          <p:spTgt spid="120"/>
                                        </p:tgtEl>
                                        <p:attrNameLst>
                                          <p:attrName>ppt_w</p:attrName>
                                        </p:attrNameLst>
                                      </p:cBhvr>
                                      <p:tavLst>
                                        <p:tav tm="0">
                                          <p:val>
                                            <p:fltVal val="0"/>
                                          </p:val>
                                        </p:tav>
                                        <p:tav tm="100000">
                                          <p:val>
                                            <p:strVal val="#ppt_w"/>
                                          </p:val>
                                        </p:tav>
                                      </p:tavLst>
                                    </p:anim>
                                    <p:anim calcmode="lin" valueType="num">
                                      <p:cBhvr>
                                        <p:cTn id="69" dur="500" fill="hold"/>
                                        <p:tgtEl>
                                          <p:spTgt spid="120"/>
                                        </p:tgtEl>
                                        <p:attrNameLst>
                                          <p:attrName>ppt_h</p:attrName>
                                        </p:attrNameLst>
                                      </p:cBhvr>
                                      <p:tavLst>
                                        <p:tav tm="0">
                                          <p:val>
                                            <p:fltVal val="0"/>
                                          </p:val>
                                        </p:tav>
                                        <p:tav tm="100000">
                                          <p:val>
                                            <p:strVal val="#ppt_h"/>
                                          </p:val>
                                        </p:tav>
                                      </p:tavLst>
                                    </p:anim>
                                    <p:animEffect transition="in" filter="fade">
                                      <p:cBhvr>
                                        <p:cTn id="70" dur="500"/>
                                        <p:tgtEl>
                                          <p:spTgt spid="120"/>
                                        </p:tgtEl>
                                      </p:cBhvr>
                                    </p:animEffect>
                                  </p:childTnLst>
                                </p:cTn>
                              </p:par>
                            </p:childTnLst>
                          </p:cTn>
                        </p:par>
                        <p:par>
                          <p:cTn id="71" fill="hold">
                            <p:stCondLst>
                              <p:cond delay="500"/>
                            </p:stCondLst>
                            <p:childTnLst>
                              <p:par>
                                <p:cTn id="72" presetID="22" presetClass="entr" presetSubtype="4" fill="hold" grpId="0" nodeType="afterEffect">
                                  <p:stCondLst>
                                    <p:cond delay="0"/>
                                  </p:stCondLst>
                                  <p:childTnLst>
                                    <p:set>
                                      <p:cBhvr>
                                        <p:cTn id="73" dur="1" fill="hold">
                                          <p:stCondLst>
                                            <p:cond delay="0"/>
                                          </p:stCondLst>
                                        </p:cTn>
                                        <p:tgtEl>
                                          <p:spTgt spid="143"/>
                                        </p:tgtEl>
                                        <p:attrNameLst>
                                          <p:attrName>style.visibility</p:attrName>
                                        </p:attrNameLst>
                                      </p:cBhvr>
                                      <p:to>
                                        <p:strVal val="visible"/>
                                      </p:to>
                                    </p:set>
                                    <p:animEffect transition="in" filter="wipe(down)">
                                      <p:cBhvr>
                                        <p:cTn id="74" dur="500"/>
                                        <p:tgtEl>
                                          <p:spTgt spid="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animBg="1"/>
      <p:bldP spid="120" grpId="0" animBg="1"/>
      <p:bldP spid="122" grpId="0" animBg="1"/>
      <p:bldP spid="125" grpId="0" animBg="1"/>
      <p:bldP spid="130" grpId="0" animBg="1"/>
      <p:bldP spid="133" grpId="0" animBg="1"/>
      <p:bldP spid="20" grpId="0" animBg="1"/>
      <p:bldP spid="139" grpId="0" animBg="1"/>
      <p:bldP spid="140" grpId="0" animBg="1"/>
      <p:bldP spid="141" grpId="0" animBg="1"/>
      <p:bldP spid="142" grpId="0" animBg="1"/>
      <p:bldP spid="14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7" name="Rectangle 17"/>
          <p:cNvSpPr txBox="1">
            <a:spLocks noChangeArrowheads="1"/>
          </p:cNvSpPr>
          <p:nvPr/>
        </p:nvSpPr>
        <p:spPr>
          <a:xfrm>
            <a:off x="762000" y="304800"/>
            <a:ext cx="7772400" cy="990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600" dirty="0" smtClean="0">
                <a:solidFill>
                  <a:schemeClr val="bg1"/>
                </a:solidFill>
                <a:effectLst>
                  <a:outerShdw blurRad="38100" dist="38100" dir="2700000" algn="tl">
                    <a:srgbClr val="000000"/>
                  </a:outerShdw>
                </a:effectLst>
              </a:rPr>
              <a:t>“Colwell’s Rule</a:t>
            </a:r>
            <a:r>
              <a:rPr lang="en-US" altLang="en-US" sz="3600" dirty="0" smtClean="0">
                <a:solidFill>
                  <a:schemeClr val="bg1"/>
                </a:solidFill>
                <a:effectLst>
                  <a:outerShdw blurRad="38100" dist="38100" dir="2700000" algn="tl">
                    <a:srgbClr val="000000"/>
                  </a:outerShdw>
                </a:effectLst>
              </a:rPr>
              <a:t>” (John 1.1)</a:t>
            </a:r>
            <a:endParaRPr lang="en-US" altLang="en-US" sz="3600" dirty="0">
              <a:solidFill>
                <a:schemeClr val="bg1"/>
              </a:solidFill>
              <a:effectLst>
                <a:outerShdw blurRad="38100" dist="38100" dir="2700000" algn="tl">
                  <a:srgbClr val="000000"/>
                </a:outerShdw>
              </a:effectLst>
            </a:endParaRPr>
          </a:p>
        </p:txBody>
      </p:sp>
      <p:sp>
        <p:nvSpPr>
          <p:cNvPr id="3" name="TextBox 2"/>
          <p:cNvSpPr txBox="1"/>
          <p:nvPr/>
        </p:nvSpPr>
        <p:spPr>
          <a:xfrm>
            <a:off x="457200" y="1143000"/>
            <a:ext cx="8229600" cy="4031873"/>
          </a:xfrm>
          <a:prstGeom prst="rect">
            <a:avLst/>
          </a:prstGeom>
          <a:noFill/>
        </p:spPr>
        <p:txBody>
          <a:bodyPr wrap="square" rtlCol="0">
            <a:spAutoFit/>
          </a:bodyPr>
          <a:lstStyle/>
          <a:p>
            <a:r>
              <a:rPr lang="en-US" sz="3200" dirty="0"/>
              <a:t>“Definite predicate nouns which precede the verb usually lack the article . . . a predicate nominative which precedes the verb cannot be translated as an indefinite or a ‘qualitative’ noun solely because of the absence of the article; if the context suggests that the predicate is definite, it should be translated as a definite noun</a:t>
            </a:r>
            <a:r>
              <a:rPr lang="en-US" sz="3200" dirty="0" smtClean="0"/>
              <a:t>.”</a:t>
            </a:r>
            <a:r>
              <a:rPr lang="en-US" sz="3200" dirty="0"/>
              <a:t> </a:t>
            </a:r>
            <a:endParaRPr lang="en-US" sz="3200" dirty="0" smtClean="0">
              <a:solidFill>
                <a:srgbClr val="FFFF00"/>
              </a:solidFill>
            </a:endParaRPr>
          </a:p>
        </p:txBody>
      </p:sp>
      <p:pic>
        <p:nvPicPr>
          <p:cNvPr id="30" name="Picture 29"/>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1" name="TextBox 30"/>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3867266354"/>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7" name="Rectangle 17"/>
          <p:cNvSpPr txBox="1">
            <a:spLocks noChangeArrowheads="1"/>
          </p:cNvSpPr>
          <p:nvPr/>
        </p:nvSpPr>
        <p:spPr>
          <a:xfrm>
            <a:off x="762000" y="304800"/>
            <a:ext cx="7772400" cy="990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600" dirty="0" smtClean="0">
                <a:solidFill>
                  <a:schemeClr val="bg1"/>
                </a:solidFill>
                <a:effectLst>
                  <a:outerShdw blurRad="38100" dist="38100" dir="2700000" algn="tl">
                    <a:srgbClr val="000000"/>
                  </a:outerShdw>
                </a:effectLst>
              </a:rPr>
              <a:t>“Colwell’s Rule</a:t>
            </a:r>
            <a:r>
              <a:rPr lang="en-US" altLang="en-US" sz="3600" dirty="0" smtClean="0">
                <a:solidFill>
                  <a:schemeClr val="bg1"/>
                </a:solidFill>
                <a:effectLst>
                  <a:outerShdw blurRad="38100" dist="38100" dir="2700000" algn="tl">
                    <a:srgbClr val="000000"/>
                  </a:outerShdw>
                </a:effectLst>
              </a:rPr>
              <a:t>” (John 1.1)</a:t>
            </a:r>
            <a:endParaRPr lang="en-US" altLang="en-US" sz="3600" dirty="0">
              <a:solidFill>
                <a:schemeClr val="bg1"/>
              </a:solidFill>
              <a:effectLst>
                <a:outerShdw blurRad="38100" dist="38100" dir="2700000" algn="tl">
                  <a:srgbClr val="000000"/>
                </a:outerShdw>
              </a:effectLst>
            </a:endParaRPr>
          </a:p>
        </p:txBody>
      </p:sp>
      <p:sp>
        <p:nvSpPr>
          <p:cNvPr id="3" name="TextBox 2"/>
          <p:cNvSpPr txBox="1"/>
          <p:nvPr/>
        </p:nvSpPr>
        <p:spPr>
          <a:xfrm>
            <a:off x="457200" y="1143000"/>
            <a:ext cx="8229600" cy="1077218"/>
          </a:xfrm>
          <a:prstGeom prst="rect">
            <a:avLst/>
          </a:prstGeom>
          <a:noFill/>
        </p:spPr>
        <p:txBody>
          <a:bodyPr wrap="square" rtlCol="0">
            <a:spAutoFit/>
          </a:bodyPr>
          <a:lstStyle/>
          <a:p>
            <a:r>
              <a:rPr lang="en-US" sz="3200" dirty="0" smtClean="0">
                <a:solidFill>
                  <a:srgbClr val="FFFF00"/>
                </a:solidFill>
              </a:rPr>
              <a:t>In the beginning was the Word</a:t>
            </a:r>
            <a:r>
              <a:rPr lang="en-US" sz="3200" dirty="0">
                <a:solidFill>
                  <a:srgbClr val="FFFF00"/>
                </a:solidFill>
              </a:rPr>
              <a:t>, and the Word was with God, and the Word was God</a:t>
            </a:r>
            <a:r>
              <a:rPr lang="en-US" sz="3200" dirty="0" smtClean="0">
                <a:solidFill>
                  <a:srgbClr val="FFFF00"/>
                </a:solidFill>
              </a:rPr>
              <a:t>.</a:t>
            </a:r>
            <a:r>
              <a:rPr lang="en-US" sz="3200" dirty="0" smtClean="0">
                <a:solidFill>
                  <a:srgbClr val="FFFF00"/>
                </a:solidFill>
              </a:rPr>
              <a:t> </a:t>
            </a:r>
            <a:endParaRPr lang="en-US" sz="3200" dirty="0" smtClean="0">
              <a:solidFill>
                <a:srgbClr val="FFFF00"/>
              </a:solidFill>
            </a:endParaRPr>
          </a:p>
        </p:txBody>
      </p:sp>
      <p:sp>
        <p:nvSpPr>
          <p:cNvPr id="14" name="TextBox 13"/>
          <p:cNvSpPr txBox="1"/>
          <p:nvPr/>
        </p:nvSpPr>
        <p:spPr>
          <a:xfrm>
            <a:off x="622110" y="3125224"/>
            <a:ext cx="8305800" cy="523220"/>
          </a:xfrm>
          <a:prstGeom prst="rect">
            <a:avLst/>
          </a:prstGeom>
          <a:noFill/>
        </p:spPr>
        <p:txBody>
          <a:bodyPr wrap="square" rtlCol="0">
            <a:spAutoFit/>
          </a:bodyPr>
          <a:lstStyle/>
          <a:p>
            <a:r>
              <a:rPr lang="en-US" sz="2800" dirty="0" smtClean="0"/>
              <a:t>In beginning was the   Word   and the   Word   was</a:t>
            </a:r>
            <a:endParaRPr lang="en-US" sz="2800" dirty="0" smtClean="0"/>
          </a:p>
        </p:txBody>
      </p:sp>
      <p:sp>
        <p:nvSpPr>
          <p:cNvPr id="28" name="TextBox 27"/>
          <p:cNvSpPr txBox="1"/>
          <p:nvPr/>
        </p:nvSpPr>
        <p:spPr>
          <a:xfrm>
            <a:off x="469710" y="4353580"/>
            <a:ext cx="8305800" cy="523220"/>
          </a:xfrm>
          <a:prstGeom prst="rect">
            <a:avLst/>
          </a:prstGeom>
          <a:noFill/>
        </p:spPr>
        <p:txBody>
          <a:bodyPr wrap="square" rtlCol="0">
            <a:spAutoFit/>
          </a:bodyPr>
          <a:lstStyle/>
          <a:p>
            <a:r>
              <a:rPr lang="en-US" sz="2800" dirty="0"/>
              <a:t>t</a:t>
            </a:r>
            <a:r>
              <a:rPr lang="en-US" sz="2800" dirty="0" smtClean="0"/>
              <a:t>oward  t</a:t>
            </a:r>
            <a:r>
              <a:rPr lang="en-US" sz="2800" dirty="0" smtClean="0"/>
              <a:t>he   God      and     God   was  the  Word</a:t>
            </a:r>
            <a:endParaRPr lang="en-US" sz="2800" dirty="0" smtClean="0"/>
          </a:p>
        </p:txBody>
      </p:sp>
      <p:sp>
        <p:nvSpPr>
          <p:cNvPr id="19" name="TextBox 18"/>
          <p:cNvSpPr txBox="1"/>
          <p:nvPr/>
        </p:nvSpPr>
        <p:spPr>
          <a:xfrm>
            <a:off x="457200" y="2528990"/>
            <a:ext cx="8229600" cy="646331"/>
          </a:xfrm>
          <a:prstGeom prst="rect">
            <a:avLst/>
          </a:prstGeom>
          <a:noFill/>
        </p:spPr>
        <p:txBody>
          <a:bodyPr wrap="square" rtlCol="0">
            <a:spAutoFit/>
          </a:bodyPr>
          <a:lstStyle/>
          <a:p>
            <a:r>
              <a:rPr lang="en-US" sz="3600" b="1" i="1" dirty="0" err="1" smtClean="0">
                <a:solidFill>
                  <a:srgbClr val="FFFF00"/>
                </a:solidFill>
                <a:latin typeface="Times New Roman" panose="02020603050405020304" pitchFamily="18" charset="0"/>
                <a:cs typeface="Times New Roman" panose="02020603050405020304" pitchFamily="18" charset="0"/>
              </a:rPr>
              <a:t>En</a:t>
            </a:r>
            <a:r>
              <a:rPr lang="en-US" sz="3600" b="1" i="1" dirty="0" smtClean="0">
                <a:solidFill>
                  <a:srgbClr val="FFFF00"/>
                </a:solidFill>
                <a:latin typeface="Times New Roman" panose="02020603050405020304" pitchFamily="18" charset="0"/>
                <a:cs typeface="Times New Roman" panose="02020603050405020304" pitchFamily="18" charset="0"/>
              </a:rPr>
              <a:t>   </a:t>
            </a:r>
            <a:r>
              <a:rPr lang="en-US" sz="3600" b="1" i="1" dirty="0" err="1" smtClean="0">
                <a:solidFill>
                  <a:srgbClr val="FFFF00"/>
                </a:solidFill>
                <a:latin typeface="Times New Roman" panose="02020603050405020304" pitchFamily="18" charset="0"/>
                <a:cs typeface="Times New Roman" panose="02020603050405020304" pitchFamily="18" charset="0"/>
              </a:rPr>
              <a:t>archē</a:t>
            </a:r>
            <a:r>
              <a:rPr lang="en-US" sz="3600" b="1" i="1" dirty="0" smtClean="0">
                <a:solidFill>
                  <a:srgbClr val="FFFF00"/>
                </a:solidFill>
                <a:latin typeface="Times New Roman" panose="02020603050405020304" pitchFamily="18" charset="0"/>
                <a:cs typeface="Times New Roman" panose="02020603050405020304" pitchFamily="18" charset="0"/>
              </a:rPr>
              <a:t>    </a:t>
            </a:r>
            <a:r>
              <a:rPr lang="en-US" sz="3600" b="1" i="1" dirty="0" err="1" smtClean="0">
                <a:solidFill>
                  <a:srgbClr val="FFFF00"/>
                </a:solidFill>
                <a:latin typeface="Times New Roman" panose="02020603050405020304" pitchFamily="18" charset="0"/>
                <a:cs typeface="Times New Roman" panose="02020603050405020304" pitchFamily="18" charset="0"/>
              </a:rPr>
              <a:t>ēn</a:t>
            </a:r>
            <a:r>
              <a:rPr lang="en-US" sz="3600" b="1" i="1" dirty="0" smtClean="0">
                <a:solidFill>
                  <a:srgbClr val="FFFF00"/>
                </a:solidFill>
                <a:latin typeface="Times New Roman" panose="02020603050405020304" pitchFamily="18" charset="0"/>
                <a:cs typeface="Times New Roman" panose="02020603050405020304" pitchFamily="18" charset="0"/>
              </a:rPr>
              <a:t> ho Logos kai </a:t>
            </a:r>
            <a:r>
              <a:rPr lang="en-US" sz="3600" b="1" i="1" dirty="0">
                <a:solidFill>
                  <a:srgbClr val="FFFF00"/>
                </a:solidFill>
                <a:latin typeface="Times New Roman" panose="02020603050405020304" pitchFamily="18" charset="0"/>
                <a:cs typeface="Times New Roman" panose="02020603050405020304" pitchFamily="18" charset="0"/>
              </a:rPr>
              <a:t>ho Logos </a:t>
            </a:r>
            <a:r>
              <a:rPr lang="en-US" sz="3600" b="1" i="1" dirty="0" err="1">
                <a:solidFill>
                  <a:srgbClr val="FFFF00"/>
                </a:solidFill>
                <a:latin typeface="Times New Roman" panose="02020603050405020304" pitchFamily="18" charset="0"/>
                <a:cs typeface="Times New Roman" panose="02020603050405020304" pitchFamily="18" charset="0"/>
              </a:rPr>
              <a:t>ēn</a:t>
            </a:r>
            <a:r>
              <a:rPr lang="en-US" sz="3600" b="1" i="1" dirty="0">
                <a:solidFill>
                  <a:srgbClr val="FFFF00"/>
                </a:solidFill>
                <a:latin typeface="Times New Roman" panose="02020603050405020304" pitchFamily="18" charset="0"/>
                <a:cs typeface="Times New Roman" panose="02020603050405020304" pitchFamily="18" charset="0"/>
              </a:rPr>
              <a:t> </a:t>
            </a:r>
            <a:endParaRPr lang="en-US" sz="3600" b="1" i="1" dirty="0" smtClean="0">
              <a:solidFill>
                <a:srgbClr val="FFFF00"/>
              </a:solidFill>
              <a:latin typeface="Times New Roman" panose="02020603050405020304" pitchFamily="18" charset="0"/>
              <a:cs typeface="Times New Roman" panose="02020603050405020304" pitchFamily="18" charset="0"/>
            </a:endParaRPr>
          </a:p>
        </p:txBody>
      </p:sp>
      <p:sp>
        <p:nvSpPr>
          <p:cNvPr id="29" name="TextBox 28"/>
          <p:cNvSpPr txBox="1"/>
          <p:nvPr/>
        </p:nvSpPr>
        <p:spPr>
          <a:xfrm>
            <a:off x="469710" y="3779981"/>
            <a:ext cx="8305800" cy="646331"/>
          </a:xfrm>
          <a:prstGeom prst="rect">
            <a:avLst/>
          </a:prstGeom>
          <a:noFill/>
        </p:spPr>
        <p:txBody>
          <a:bodyPr wrap="square" rtlCol="0">
            <a:spAutoFit/>
          </a:bodyPr>
          <a:lstStyle/>
          <a:p>
            <a:r>
              <a:rPr lang="en-US" sz="3600" b="1" i="1" dirty="0" smtClean="0">
                <a:solidFill>
                  <a:srgbClr val="FFFF00"/>
                </a:solidFill>
                <a:latin typeface="Times New Roman" panose="02020603050405020304" pitchFamily="18" charset="0"/>
                <a:cs typeface="Times New Roman" panose="02020603050405020304" pitchFamily="18" charset="0"/>
              </a:rPr>
              <a:t> p</a:t>
            </a:r>
            <a:r>
              <a:rPr lang="en-US" sz="3600" b="1" i="1" dirty="0" smtClean="0">
                <a:solidFill>
                  <a:srgbClr val="FFFF00"/>
                </a:solidFill>
                <a:latin typeface="Times New Roman" panose="02020603050405020304" pitchFamily="18" charset="0"/>
                <a:cs typeface="Times New Roman" panose="02020603050405020304" pitchFamily="18" charset="0"/>
              </a:rPr>
              <a:t>ros   ho </a:t>
            </a:r>
            <a:r>
              <a:rPr lang="en-US" sz="3600" b="1" i="1" dirty="0" err="1" smtClean="0">
                <a:solidFill>
                  <a:srgbClr val="FFFF00"/>
                </a:solidFill>
                <a:latin typeface="Times New Roman" panose="02020603050405020304" pitchFamily="18" charset="0"/>
                <a:cs typeface="Times New Roman" panose="02020603050405020304" pitchFamily="18" charset="0"/>
              </a:rPr>
              <a:t>Theos</a:t>
            </a:r>
            <a:r>
              <a:rPr lang="en-US" sz="3600" b="1" i="1" dirty="0" smtClean="0">
                <a:solidFill>
                  <a:srgbClr val="FFFF00"/>
                </a:solidFill>
                <a:latin typeface="Times New Roman" panose="02020603050405020304" pitchFamily="18" charset="0"/>
                <a:cs typeface="Times New Roman" panose="02020603050405020304" pitchFamily="18" charset="0"/>
              </a:rPr>
              <a:t> kai  </a:t>
            </a:r>
            <a:r>
              <a:rPr lang="en-US" sz="3600" b="1" i="1" dirty="0" err="1" smtClean="0">
                <a:solidFill>
                  <a:srgbClr val="FFFF00"/>
                </a:solidFill>
                <a:latin typeface="Times New Roman" panose="02020603050405020304" pitchFamily="18" charset="0"/>
                <a:cs typeface="Times New Roman" panose="02020603050405020304" pitchFamily="18" charset="0"/>
              </a:rPr>
              <a:t>Theos</a:t>
            </a:r>
            <a:r>
              <a:rPr lang="en-US" sz="3600" b="1" i="1" dirty="0" smtClean="0">
                <a:solidFill>
                  <a:srgbClr val="FFFF00"/>
                </a:solidFill>
                <a:latin typeface="Times New Roman" panose="02020603050405020304" pitchFamily="18" charset="0"/>
                <a:cs typeface="Times New Roman" panose="02020603050405020304" pitchFamily="18" charset="0"/>
              </a:rPr>
              <a:t> </a:t>
            </a:r>
            <a:r>
              <a:rPr lang="en-US" sz="3600" b="1" i="1" dirty="0" err="1" smtClean="0">
                <a:solidFill>
                  <a:srgbClr val="FFFF00"/>
                </a:solidFill>
                <a:latin typeface="Times New Roman" panose="02020603050405020304" pitchFamily="18" charset="0"/>
                <a:cs typeface="Times New Roman" panose="02020603050405020304" pitchFamily="18" charset="0"/>
              </a:rPr>
              <a:t>ēn</a:t>
            </a:r>
            <a:r>
              <a:rPr lang="en-US" sz="3600" b="1" i="1" dirty="0" smtClean="0">
                <a:solidFill>
                  <a:srgbClr val="FFFF00"/>
                </a:solidFill>
                <a:latin typeface="Times New Roman" panose="02020603050405020304" pitchFamily="18" charset="0"/>
                <a:cs typeface="Times New Roman" panose="02020603050405020304" pitchFamily="18" charset="0"/>
              </a:rPr>
              <a:t> ho Logos </a:t>
            </a:r>
            <a:endParaRPr lang="en-US" sz="3600" b="1" i="1" dirty="0" smtClean="0">
              <a:solidFill>
                <a:srgbClr val="FFFF00"/>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11" name="TextBox 10"/>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4150606184"/>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iterate type="wd">
                                    <p:tmPct val="30000"/>
                                  </p:iterate>
                                  <p:childTnLst>
                                    <p:set>
                                      <p:cBhvr>
                                        <p:cTn id="13" dur="1" fill="hold">
                                          <p:stCondLst>
                                            <p:cond delay="0"/>
                                          </p:stCondLst>
                                        </p:cTn>
                                        <p:tgtEl>
                                          <p:spTgt spid="19"/>
                                        </p:tgtEl>
                                        <p:attrNameLst>
                                          <p:attrName>style.visibility</p:attrName>
                                        </p:attrNameLst>
                                      </p:cBhvr>
                                      <p:to>
                                        <p:strVal val="visible"/>
                                      </p:to>
                                    </p:set>
                                    <p:animEffect transition="in" filter="fade">
                                      <p:cBhvr>
                                        <p:cTn id="14" dur="500"/>
                                        <p:tgtEl>
                                          <p:spTgt spid="19"/>
                                        </p:tgtEl>
                                      </p:cBhvr>
                                    </p:animEffect>
                                  </p:childTnLst>
                                </p:cTn>
                              </p:par>
                            </p:childTnLst>
                          </p:cTn>
                        </p:par>
                        <p:par>
                          <p:cTn id="15" fill="hold">
                            <p:stCondLst>
                              <p:cond delay="1700"/>
                            </p:stCondLst>
                            <p:childTnLst>
                              <p:par>
                                <p:cTn id="16" presetID="10" presetClass="entr" presetSubtype="0" fill="hold" grpId="0" nodeType="afterEffect">
                                  <p:stCondLst>
                                    <p:cond delay="0"/>
                                  </p:stCondLst>
                                  <p:iterate type="wd">
                                    <p:tmPct val="30000"/>
                                  </p:iterate>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iterate type="wd">
                                    <p:tmPct val="30000"/>
                                  </p:iterate>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par>
                          <p:cTn id="24" fill="hold">
                            <p:stCondLst>
                              <p:cond delay="1700"/>
                            </p:stCondLst>
                            <p:childTnLst>
                              <p:par>
                                <p:cTn id="25" presetID="10" presetClass="entr" presetSubtype="0" fill="hold" grpId="0" nodeType="afterEffect">
                                  <p:stCondLst>
                                    <p:cond delay="0"/>
                                  </p:stCondLst>
                                  <p:iterate type="wd">
                                    <p:tmPct val="30000"/>
                                  </p:iterate>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p:bldP spid="28" grpId="0"/>
      <p:bldP spid="19" grpId="0"/>
      <p:bldP spid="29"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1143000"/>
            <a:ext cx="8229600" cy="2185214"/>
          </a:xfrm>
          <a:prstGeom prst="rect">
            <a:avLst/>
          </a:prstGeom>
          <a:noFill/>
        </p:spPr>
        <p:txBody>
          <a:bodyPr wrap="square" rtlCol="0">
            <a:spAutoFit/>
          </a:bodyPr>
          <a:lstStyle/>
          <a:p>
            <a:r>
              <a:rPr lang="en-US" sz="3400" dirty="0" smtClean="0">
                <a:solidFill>
                  <a:srgbClr val="FFFF00"/>
                </a:solidFill>
              </a:rPr>
              <a:t>John 1.18 (NWT) ~ </a:t>
            </a:r>
            <a:r>
              <a:rPr lang="en-US" sz="3400" dirty="0" smtClean="0"/>
              <a:t>No </a:t>
            </a:r>
            <a:r>
              <a:rPr lang="en-US" sz="3400" dirty="0"/>
              <a:t>man has seen God at any time</a:t>
            </a:r>
            <a:r>
              <a:rPr lang="en-US" sz="3400" dirty="0" smtClean="0"/>
              <a:t>;</a:t>
            </a:r>
            <a:r>
              <a:rPr lang="en-US" sz="3400" dirty="0"/>
              <a:t> the only-begotten </a:t>
            </a:r>
            <a:r>
              <a:rPr lang="en-US" sz="3400" dirty="0" smtClean="0"/>
              <a:t>god</a:t>
            </a:r>
            <a:r>
              <a:rPr lang="en-US" sz="3400" dirty="0"/>
              <a:t> who is at the Father’s </a:t>
            </a:r>
            <a:r>
              <a:rPr lang="en-US" sz="3400" dirty="0" smtClean="0"/>
              <a:t>side</a:t>
            </a:r>
            <a:r>
              <a:rPr lang="en-US" sz="3400" dirty="0"/>
              <a:t> is the one who has explained Him</a:t>
            </a:r>
            <a:endParaRPr lang="en-US" sz="3400" dirty="0" smtClean="0">
              <a:solidFill>
                <a:srgbClr val="FFFF00"/>
              </a:solidFill>
            </a:endParaRPr>
          </a:p>
        </p:txBody>
      </p:sp>
      <p:sp>
        <p:nvSpPr>
          <p:cNvPr id="15" name="TextBox 14"/>
          <p:cNvSpPr txBox="1"/>
          <p:nvPr/>
        </p:nvSpPr>
        <p:spPr>
          <a:xfrm>
            <a:off x="457200" y="4209871"/>
            <a:ext cx="8229600" cy="1138773"/>
          </a:xfrm>
          <a:prstGeom prst="rect">
            <a:avLst/>
          </a:prstGeom>
          <a:noFill/>
        </p:spPr>
        <p:txBody>
          <a:bodyPr wrap="square" rtlCol="0">
            <a:spAutoFit/>
          </a:bodyPr>
          <a:lstStyle/>
          <a:p>
            <a:r>
              <a:rPr lang="en-US" sz="3400" dirty="0" smtClean="0">
                <a:solidFill>
                  <a:srgbClr val="FFFF00"/>
                </a:solidFill>
              </a:rPr>
              <a:t>John 20.28 (NWT) </a:t>
            </a:r>
            <a:r>
              <a:rPr lang="en-US" sz="3400" dirty="0">
                <a:solidFill>
                  <a:srgbClr val="FFFF00"/>
                </a:solidFill>
              </a:rPr>
              <a:t>~ </a:t>
            </a:r>
            <a:r>
              <a:rPr lang="en-US" sz="3400" dirty="0"/>
              <a:t>In answer Thomas said to him: “My Lord and my God!” </a:t>
            </a:r>
            <a:endParaRPr lang="en-US" sz="3400" dirty="0" smtClean="0">
              <a:solidFill>
                <a:srgbClr val="FFFF00"/>
              </a:solidFill>
            </a:endParaRPr>
          </a:p>
        </p:txBody>
      </p:sp>
      <p:sp>
        <p:nvSpPr>
          <p:cNvPr id="17" name="Rectangle 17"/>
          <p:cNvSpPr txBox="1">
            <a:spLocks noChangeArrowheads="1"/>
          </p:cNvSpPr>
          <p:nvPr/>
        </p:nvSpPr>
        <p:spPr>
          <a:xfrm>
            <a:off x="762000" y="304800"/>
            <a:ext cx="7772400" cy="990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600" dirty="0" smtClean="0">
                <a:solidFill>
                  <a:schemeClr val="bg1"/>
                </a:solidFill>
                <a:effectLst>
                  <a:outerShdw blurRad="38100" dist="38100" dir="2700000" algn="tl">
                    <a:srgbClr val="000000"/>
                  </a:outerShdw>
                </a:effectLst>
              </a:rPr>
              <a:t>“Colwell’s Rule</a:t>
            </a:r>
            <a:r>
              <a:rPr lang="en-US" altLang="en-US" sz="3600" dirty="0" smtClean="0">
                <a:solidFill>
                  <a:schemeClr val="bg1"/>
                </a:solidFill>
                <a:effectLst>
                  <a:outerShdw blurRad="38100" dist="38100" dir="2700000" algn="tl">
                    <a:srgbClr val="000000"/>
                  </a:outerShdw>
                </a:effectLst>
              </a:rPr>
              <a:t>” (John 1.1)</a:t>
            </a:r>
            <a:endParaRPr lang="en-US" altLang="en-US" sz="3600" dirty="0">
              <a:solidFill>
                <a:schemeClr val="bg1"/>
              </a:solidFill>
              <a:effectLst>
                <a:outerShdw blurRad="38100" dist="38100" dir="2700000" algn="tl">
                  <a:srgbClr val="000000"/>
                </a:outerShdw>
              </a:effectLst>
            </a:endParaRPr>
          </a:p>
        </p:txBody>
      </p:sp>
      <p:sp>
        <p:nvSpPr>
          <p:cNvPr id="4" name="TextBox 3"/>
          <p:cNvSpPr txBox="1"/>
          <p:nvPr/>
        </p:nvSpPr>
        <p:spPr>
          <a:xfrm>
            <a:off x="457200" y="3409399"/>
            <a:ext cx="3948545" cy="615553"/>
          </a:xfrm>
          <a:prstGeom prst="rect">
            <a:avLst/>
          </a:prstGeom>
          <a:noFill/>
        </p:spPr>
        <p:txBody>
          <a:bodyPr wrap="square" rtlCol="0">
            <a:spAutoFit/>
          </a:bodyPr>
          <a:lstStyle/>
          <a:p>
            <a:r>
              <a:rPr lang="en-US" sz="3400" dirty="0" smtClean="0">
                <a:solidFill>
                  <a:srgbClr val="FFFF00"/>
                </a:solidFill>
              </a:rPr>
              <a:t>No definite article</a:t>
            </a:r>
            <a:endParaRPr lang="en-US" sz="3400" dirty="0" smtClean="0">
              <a:solidFill>
                <a:srgbClr val="FFFF00"/>
              </a:solidFill>
            </a:endParaRPr>
          </a:p>
        </p:txBody>
      </p:sp>
      <p:cxnSp>
        <p:nvCxnSpPr>
          <p:cNvPr id="7" name="Straight Arrow Connector 6"/>
          <p:cNvCxnSpPr>
            <a:stCxn id="4" idx="0"/>
          </p:cNvCxnSpPr>
          <p:nvPr/>
        </p:nvCxnSpPr>
        <p:spPr>
          <a:xfrm flipV="1">
            <a:off x="2431473" y="1752600"/>
            <a:ext cx="4618132" cy="1656799"/>
          </a:xfrm>
          <a:prstGeom prst="straightConnector1">
            <a:avLst/>
          </a:prstGeom>
          <a:ln w="28575">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419600" y="3400336"/>
            <a:ext cx="3948545" cy="615553"/>
          </a:xfrm>
          <a:prstGeom prst="rect">
            <a:avLst/>
          </a:prstGeom>
          <a:noFill/>
        </p:spPr>
        <p:txBody>
          <a:bodyPr wrap="square" rtlCol="0">
            <a:spAutoFit/>
          </a:bodyPr>
          <a:lstStyle/>
          <a:p>
            <a:r>
              <a:rPr lang="en-US" sz="3400" dirty="0">
                <a:solidFill>
                  <a:srgbClr val="FFFF00"/>
                </a:solidFill>
              </a:rPr>
              <a:t>D</a:t>
            </a:r>
            <a:r>
              <a:rPr lang="en-US" sz="3400" dirty="0" smtClean="0">
                <a:solidFill>
                  <a:srgbClr val="FFFF00"/>
                </a:solidFill>
              </a:rPr>
              <a:t>efinite article </a:t>
            </a:r>
            <a:r>
              <a:rPr lang="en-US" sz="3400" b="1" i="1" dirty="0" smtClean="0">
                <a:solidFill>
                  <a:srgbClr val="FFFF00"/>
                </a:solidFill>
                <a:latin typeface="Times New Roman" panose="02020603050405020304" pitchFamily="18" charset="0"/>
                <a:cs typeface="Times New Roman" panose="02020603050405020304" pitchFamily="18" charset="0"/>
              </a:rPr>
              <a:t>ho</a:t>
            </a:r>
            <a:endParaRPr lang="en-US" sz="3400" b="1" i="1" dirty="0" smtClean="0">
              <a:solidFill>
                <a:srgbClr val="FFFF00"/>
              </a:solidFill>
              <a:latin typeface="Times New Roman" panose="02020603050405020304" pitchFamily="18" charset="0"/>
              <a:cs typeface="Times New Roman" panose="02020603050405020304" pitchFamily="18" charset="0"/>
            </a:endParaRPr>
          </a:p>
        </p:txBody>
      </p:sp>
      <p:cxnSp>
        <p:nvCxnSpPr>
          <p:cNvPr id="18" name="Straight Arrow Connector 17"/>
          <p:cNvCxnSpPr>
            <a:stCxn id="16" idx="2"/>
          </p:cNvCxnSpPr>
          <p:nvPr/>
        </p:nvCxnSpPr>
        <p:spPr>
          <a:xfrm flipH="1">
            <a:off x="6248400" y="4015889"/>
            <a:ext cx="145473" cy="570577"/>
          </a:xfrm>
          <a:prstGeom prst="straightConnector1">
            <a:avLst/>
          </a:prstGeom>
          <a:ln w="28575">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7049605" y="1122848"/>
            <a:ext cx="494195" cy="629752"/>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5982805" y="4780448"/>
            <a:ext cx="494195" cy="629752"/>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1" name="TextBox 30"/>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3129855131"/>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500"/>
                            </p:stCondLst>
                            <p:childTnLst>
                              <p:par>
                                <p:cTn id="18" presetID="22" presetClass="entr" presetSubtype="4"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00"/>
                                        <p:tgtEl>
                                          <p:spTgt spid="7"/>
                                        </p:tgtEl>
                                      </p:cBhvr>
                                    </p:animEffect>
                                  </p:childTnLst>
                                </p:cTn>
                              </p:par>
                            </p:childTnLst>
                          </p:cTn>
                        </p:par>
                        <p:par>
                          <p:cTn id="21" fill="hold">
                            <p:stCondLst>
                              <p:cond delay="1000"/>
                            </p:stCondLst>
                            <p:childTnLst>
                              <p:par>
                                <p:cTn id="22" presetID="21" presetClass="entr" presetSubtype="1"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wheel(1)">
                                      <p:cBhvr>
                                        <p:cTn id="24" dur="10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animEffect transition="in" filter="fade">
                                      <p:cBhvr>
                                        <p:cTn id="31" dur="500"/>
                                        <p:tgtEl>
                                          <p:spTgt spid="15"/>
                                        </p:tgtEl>
                                      </p:cBhvr>
                                    </p:animEffect>
                                  </p:childTnLst>
                                </p:cTn>
                              </p:par>
                            </p:childTnLst>
                          </p:cTn>
                        </p:par>
                        <p:par>
                          <p:cTn id="32" fill="hold">
                            <p:stCondLst>
                              <p:cond delay="500"/>
                            </p:stCondLst>
                            <p:childTnLst>
                              <p:par>
                                <p:cTn id="33" presetID="9" presetClass="emph" presetSubtype="0" grpId="1" nodeType="afterEffect">
                                  <p:stCondLst>
                                    <p:cond delay="0"/>
                                  </p:stCondLst>
                                  <p:childTnLst>
                                    <p:set>
                                      <p:cBhvr rctx="PPT">
                                        <p:cTn id="34" dur="indefinite"/>
                                        <p:tgtEl>
                                          <p:spTgt spid="3"/>
                                        </p:tgtEl>
                                        <p:attrNameLst>
                                          <p:attrName>style.opacity</p:attrName>
                                        </p:attrNameLst>
                                      </p:cBhvr>
                                      <p:to>
                                        <p:strVal val="0.5"/>
                                      </p:to>
                                    </p:set>
                                    <p:animEffect filter="image" prLst="opacity: 0.5">
                                      <p:cBhvr rctx="IE">
                                        <p:cTn id="35" dur="indefinite"/>
                                        <p:tgtEl>
                                          <p:spTgt spid="3"/>
                                        </p:tgtEl>
                                      </p:cBhvr>
                                    </p:animEffect>
                                  </p:childTnLst>
                                </p:cTn>
                              </p:par>
                              <p:par>
                                <p:cTn id="36" presetID="9" presetClass="emph" presetSubtype="0" grpId="1" nodeType="withEffect">
                                  <p:stCondLst>
                                    <p:cond delay="0"/>
                                  </p:stCondLst>
                                  <p:childTnLst>
                                    <p:set>
                                      <p:cBhvr rctx="PPT">
                                        <p:cTn id="37" dur="indefinite"/>
                                        <p:tgtEl>
                                          <p:spTgt spid="4"/>
                                        </p:tgtEl>
                                        <p:attrNameLst>
                                          <p:attrName>style.opacity</p:attrName>
                                        </p:attrNameLst>
                                      </p:cBhvr>
                                      <p:to>
                                        <p:strVal val="0.5"/>
                                      </p:to>
                                    </p:set>
                                    <p:animEffect filter="image" prLst="opacity: 0.5">
                                      <p:cBhvr rctx="IE">
                                        <p:cTn id="38" dur="indefinite"/>
                                        <p:tgtEl>
                                          <p:spTgt spid="4"/>
                                        </p:tgtEl>
                                      </p:cBhvr>
                                    </p:animEffect>
                                  </p:childTnLst>
                                </p:cTn>
                              </p:par>
                              <p:par>
                                <p:cTn id="39" presetID="9" presetClass="emph" presetSubtype="0" nodeType="withEffect">
                                  <p:stCondLst>
                                    <p:cond delay="0"/>
                                  </p:stCondLst>
                                  <p:childTnLst>
                                    <p:set>
                                      <p:cBhvr rctx="PPT">
                                        <p:cTn id="40" dur="indefinite"/>
                                        <p:tgtEl>
                                          <p:spTgt spid="7"/>
                                        </p:tgtEl>
                                        <p:attrNameLst>
                                          <p:attrName>style.opacity</p:attrName>
                                        </p:attrNameLst>
                                      </p:cBhvr>
                                      <p:to>
                                        <p:strVal val="0.5"/>
                                      </p:to>
                                    </p:set>
                                    <p:animEffect filter="image" prLst="opacity: 0.5">
                                      <p:cBhvr rctx="IE">
                                        <p:cTn id="41" dur="indefinite"/>
                                        <p:tgtEl>
                                          <p:spTgt spid="7"/>
                                        </p:tgtEl>
                                      </p:cBhvr>
                                    </p:animEffect>
                                  </p:childTnLst>
                                </p:cTn>
                              </p:par>
                              <p:par>
                                <p:cTn id="42" presetID="9" presetClass="emph" presetSubtype="0" grpId="1" nodeType="withEffect">
                                  <p:stCondLst>
                                    <p:cond delay="0"/>
                                  </p:stCondLst>
                                  <p:childTnLst>
                                    <p:set>
                                      <p:cBhvr rctx="PPT">
                                        <p:cTn id="43" dur="indefinite"/>
                                        <p:tgtEl>
                                          <p:spTgt spid="20"/>
                                        </p:tgtEl>
                                        <p:attrNameLst>
                                          <p:attrName>style.opacity</p:attrName>
                                        </p:attrNameLst>
                                      </p:cBhvr>
                                      <p:to>
                                        <p:strVal val="0.5"/>
                                      </p:to>
                                    </p:set>
                                    <p:animEffect filter="image" prLst="opacity: 0.5">
                                      <p:cBhvr rctx="IE">
                                        <p:cTn id="44" dur="indefinite"/>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fltVal val="0"/>
                                          </p:val>
                                        </p:tav>
                                        <p:tav tm="100000">
                                          <p:val>
                                            <p:strVal val="#ppt_w"/>
                                          </p:val>
                                        </p:tav>
                                      </p:tavLst>
                                    </p:anim>
                                    <p:anim calcmode="lin" valueType="num">
                                      <p:cBhvr>
                                        <p:cTn id="50" dur="500" fill="hold"/>
                                        <p:tgtEl>
                                          <p:spTgt spid="16"/>
                                        </p:tgtEl>
                                        <p:attrNameLst>
                                          <p:attrName>ppt_h</p:attrName>
                                        </p:attrNameLst>
                                      </p:cBhvr>
                                      <p:tavLst>
                                        <p:tav tm="0">
                                          <p:val>
                                            <p:fltVal val="0"/>
                                          </p:val>
                                        </p:tav>
                                        <p:tav tm="100000">
                                          <p:val>
                                            <p:strVal val="#ppt_h"/>
                                          </p:val>
                                        </p:tav>
                                      </p:tavLst>
                                    </p:anim>
                                    <p:animEffect transition="in" filter="fade">
                                      <p:cBhvr>
                                        <p:cTn id="51" dur="500"/>
                                        <p:tgtEl>
                                          <p:spTgt spid="16"/>
                                        </p:tgtEl>
                                      </p:cBhvr>
                                    </p:animEffect>
                                  </p:childTnLst>
                                </p:cTn>
                              </p:par>
                            </p:childTnLst>
                          </p:cTn>
                        </p:par>
                        <p:par>
                          <p:cTn id="52" fill="hold">
                            <p:stCondLst>
                              <p:cond delay="500"/>
                            </p:stCondLst>
                            <p:childTnLst>
                              <p:par>
                                <p:cTn id="53" presetID="22" presetClass="entr" presetSubtype="1" fill="hold"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up)">
                                      <p:cBhvr>
                                        <p:cTn id="55" dur="500"/>
                                        <p:tgtEl>
                                          <p:spTgt spid="18"/>
                                        </p:tgtEl>
                                      </p:cBhvr>
                                    </p:animEffect>
                                  </p:childTnLst>
                                </p:cTn>
                              </p:par>
                            </p:childTnLst>
                          </p:cTn>
                        </p:par>
                        <p:par>
                          <p:cTn id="56" fill="hold">
                            <p:stCondLst>
                              <p:cond delay="1000"/>
                            </p:stCondLst>
                            <p:childTnLst>
                              <p:par>
                                <p:cTn id="57" presetID="21" presetClass="entr" presetSubtype="1" fill="hold" grpId="0" nodeType="after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wheel(1)">
                                      <p:cBhvr>
                                        <p:cTn id="59"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5" grpId="0"/>
      <p:bldP spid="4" grpId="0"/>
      <p:bldP spid="4" grpId="1"/>
      <p:bldP spid="16" grpId="0"/>
      <p:bldP spid="20" grpId="0" animBg="1"/>
      <p:bldP spid="20" grpId="1" animBg="1"/>
      <p:bldP spid="2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TextBox 12"/>
          <p:cNvSpPr txBox="1"/>
          <p:nvPr/>
        </p:nvSpPr>
        <p:spPr>
          <a:xfrm>
            <a:off x="457200" y="3647196"/>
            <a:ext cx="8229600" cy="1569660"/>
          </a:xfrm>
          <a:prstGeom prst="rect">
            <a:avLst/>
          </a:prstGeom>
          <a:noFill/>
        </p:spPr>
        <p:txBody>
          <a:bodyPr wrap="square" rtlCol="0">
            <a:spAutoFit/>
          </a:bodyPr>
          <a:lstStyle/>
          <a:p>
            <a:r>
              <a:rPr lang="en-US" sz="3200" dirty="0"/>
              <a:t>Tit. 2:13 ~ </a:t>
            </a:r>
            <a:r>
              <a:rPr lang="en-US" sz="3200" dirty="0">
                <a:solidFill>
                  <a:srgbClr val="FFFF00"/>
                </a:solidFill>
              </a:rPr>
              <a:t>looking for the blessed hope and glorious appearing of our great God and Savior Jesus Christ,</a:t>
            </a:r>
          </a:p>
        </p:txBody>
      </p:sp>
      <p:sp>
        <p:nvSpPr>
          <p:cNvPr id="19" name="TextBox 18"/>
          <p:cNvSpPr txBox="1"/>
          <p:nvPr/>
        </p:nvSpPr>
        <p:spPr>
          <a:xfrm>
            <a:off x="609600" y="4114800"/>
            <a:ext cx="7924800" cy="1077218"/>
          </a:xfrm>
          <a:prstGeom prst="rect">
            <a:avLst/>
          </a:prstGeom>
          <a:noFill/>
        </p:spPr>
        <p:txBody>
          <a:bodyPr wrap="square" rtlCol="0">
            <a:spAutoFit/>
          </a:bodyPr>
          <a:lstStyle/>
          <a:p>
            <a:r>
              <a:rPr lang="en-US" sz="3200" b="1" i="1" dirty="0" err="1">
                <a:solidFill>
                  <a:srgbClr val="FFFF00"/>
                </a:solidFill>
                <a:latin typeface="Times New Roman" panose="02020603050405020304" pitchFamily="18" charset="0"/>
                <a:cs typeface="Times New Roman" panose="02020603050405020304" pitchFamily="18" charset="0"/>
              </a:rPr>
              <a:t>tou</a:t>
            </a:r>
            <a:r>
              <a:rPr lang="en-US" sz="3200" b="1" i="1" dirty="0">
                <a:solidFill>
                  <a:srgbClr val="FFFF00"/>
                </a:solidFill>
                <a:latin typeface="Times New Roman" panose="02020603050405020304" pitchFamily="18" charset="0"/>
                <a:cs typeface="Times New Roman" panose="02020603050405020304" pitchFamily="18" charset="0"/>
              </a:rPr>
              <a:t> </a:t>
            </a:r>
            <a:r>
              <a:rPr lang="en-US" sz="3200" b="1" i="1" dirty="0" err="1">
                <a:solidFill>
                  <a:srgbClr val="FFFF00"/>
                </a:solidFill>
                <a:latin typeface="Times New Roman" panose="02020603050405020304" pitchFamily="18" charset="0"/>
                <a:cs typeface="Times New Roman" panose="02020603050405020304" pitchFamily="18" charset="0"/>
              </a:rPr>
              <a:t>megalou</a:t>
            </a:r>
            <a:r>
              <a:rPr lang="en-US" sz="3200" b="1" i="1" dirty="0">
                <a:solidFill>
                  <a:srgbClr val="FFFF00"/>
                </a:solidFill>
                <a:latin typeface="Times New Roman" panose="02020603050405020304" pitchFamily="18" charset="0"/>
                <a:cs typeface="Times New Roman" panose="02020603050405020304" pitchFamily="18" charset="0"/>
              </a:rPr>
              <a:t> </a:t>
            </a:r>
            <a:r>
              <a:rPr lang="en-US" sz="3200" b="1" i="1" dirty="0" err="1">
                <a:solidFill>
                  <a:srgbClr val="FFFF00"/>
                </a:solidFill>
                <a:latin typeface="Times New Roman" panose="02020603050405020304" pitchFamily="18" charset="0"/>
                <a:cs typeface="Times New Roman" panose="02020603050405020304" pitchFamily="18" charset="0"/>
              </a:rPr>
              <a:t>Theou</a:t>
            </a:r>
            <a:r>
              <a:rPr lang="en-US" sz="3200" b="1" i="1" dirty="0">
                <a:solidFill>
                  <a:srgbClr val="FFFF00"/>
                </a:solidFill>
                <a:latin typeface="Times New Roman" panose="02020603050405020304" pitchFamily="18" charset="0"/>
                <a:cs typeface="Times New Roman" panose="02020603050405020304" pitchFamily="18" charset="0"/>
              </a:rPr>
              <a:t> kai </a:t>
            </a:r>
            <a:r>
              <a:rPr lang="en-US" sz="3200" b="1" i="1" dirty="0" err="1">
                <a:solidFill>
                  <a:srgbClr val="FFFF00"/>
                </a:solidFill>
                <a:latin typeface="Times New Roman" panose="02020603050405020304" pitchFamily="18" charset="0"/>
                <a:cs typeface="Times New Roman" panose="02020603050405020304" pitchFamily="18" charset="0"/>
              </a:rPr>
              <a:t>sōtēros</a:t>
            </a:r>
            <a:r>
              <a:rPr lang="en-US" sz="3200" b="1" i="1" dirty="0">
                <a:solidFill>
                  <a:srgbClr val="FFFF00"/>
                </a:solidFill>
                <a:latin typeface="Times New Roman" panose="02020603050405020304" pitchFamily="18" charset="0"/>
                <a:cs typeface="Times New Roman" panose="02020603050405020304" pitchFamily="18" charset="0"/>
              </a:rPr>
              <a:t> </a:t>
            </a:r>
            <a:r>
              <a:rPr lang="en-US" sz="3200" b="1" i="1" dirty="0" err="1">
                <a:solidFill>
                  <a:srgbClr val="FFFF00"/>
                </a:solidFill>
                <a:latin typeface="Times New Roman" panose="02020603050405020304" pitchFamily="18" charset="0"/>
                <a:cs typeface="Times New Roman" panose="02020603050405020304" pitchFamily="18" charset="0"/>
              </a:rPr>
              <a:t>hēmōn</a:t>
            </a:r>
            <a:r>
              <a:rPr lang="en-US" sz="3200" b="1" i="1" dirty="0">
                <a:solidFill>
                  <a:srgbClr val="FFFF00"/>
                </a:solidFill>
                <a:latin typeface="Times New Roman" panose="02020603050405020304" pitchFamily="18" charset="0"/>
                <a:cs typeface="Times New Roman" panose="02020603050405020304" pitchFamily="18" charset="0"/>
              </a:rPr>
              <a:t> </a:t>
            </a:r>
            <a:r>
              <a:rPr lang="en-US" sz="3200" b="1" i="1" dirty="0" err="1">
                <a:solidFill>
                  <a:srgbClr val="FFFF00"/>
                </a:solidFill>
                <a:latin typeface="Times New Roman" panose="02020603050405020304" pitchFamily="18" charset="0"/>
                <a:cs typeface="Times New Roman" panose="02020603050405020304" pitchFamily="18" charset="0"/>
              </a:rPr>
              <a:t>Iēsou</a:t>
            </a:r>
            <a:r>
              <a:rPr lang="en-US" sz="3200" b="1" i="1" dirty="0">
                <a:solidFill>
                  <a:srgbClr val="FFFF00"/>
                </a:solidFill>
                <a:latin typeface="Times New Roman" panose="02020603050405020304" pitchFamily="18" charset="0"/>
                <a:cs typeface="Times New Roman" panose="02020603050405020304" pitchFamily="18" charset="0"/>
              </a:rPr>
              <a:t> </a:t>
            </a:r>
            <a:r>
              <a:rPr lang="en-US" sz="3200" b="1" i="1" dirty="0" err="1">
                <a:solidFill>
                  <a:srgbClr val="FFFF00"/>
                </a:solidFill>
                <a:latin typeface="Times New Roman" panose="02020603050405020304" pitchFamily="18" charset="0"/>
                <a:cs typeface="Times New Roman" panose="02020603050405020304" pitchFamily="18" charset="0"/>
              </a:rPr>
              <a:t>Christou</a:t>
            </a:r>
            <a:endParaRPr lang="en-US" sz="3200" b="1" dirty="0">
              <a:solidFill>
                <a:srgbClr val="FFFF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457200" y="1143000"/>
            <a:ext cx="8229600" cy="2554545"/>
          </a:xfrm>
          <a:prstGeom prst="rect">
            <a:avLst/>
          </a:prstGeom>
          <a:noFill/>
        </p:spPr>
        <p:txBody>
          <a:bodyPr wrap="square" rtlCol="0">
            <a:spAutoFit/>
          </a:bodyPr>
          <a:lstStyle/>
          <a:p>
            <a:r>
              <a:rPr lang="en-US" sz="3200" dirty="0"/>
              <a:t>“When two nouns of the same case are connected by </a:t>
            </a:r>
            <a:r>
              <a:rPr lang="en-US" sz="3200" b="1" i="1" dirty="0">
                <a:solidFill>
                  <a:srgbClr val="FFFF00"/>
                </a:solidFill>
                <a:latin typeface="Times New Roman" panose="02020603050405020304" pitchFamily="18" charset="0"/>
                <a:cs typeface="Times New Roman" panose="02020603050405020304" pitchFamily="18" charset="0"/>
              </a:rPr>
              <a:t>kai</a:t>
            </a:r>
            <a:r>
              <a:rPr lang="en-US" sz="3200" dirty="0">
                <a:solidFill>
                  <a:srgbClr val="FFFF00"/>
                </a:solidFill>
              </a:rPr>
              <a:t> </a:t>
            </a:r>
            <a:r>
              <a:rPr lang="en-US" sz="3200" dirty="0"/>
              <a:t>(and), and the definite article appears before the first noun but not before the second, both nouns refer to the same person.”</a:t>
            </a:r>
          </a:p>
        </p:txBody>
      </p:sp>
      <p:sp>
        <p:nvSpPr>
          <p:cNvPr id="17" name="Rectangle 17"/>
          <p:cNvSpPr txBox="1">
            <a:spLocks noChangeArrowheads="1"/>
          </p:cNvSpPr>
          <p:nvPr/>
        </p:nvSpPr>
        <p:spPr>
          <a:xfrm>
            <a:off x="762000" y="304800"/>
            <a:ext cx="7772400" cy="990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600" dirty="0" smtClean="0">
                <a:solidFill>
                  <a:schemeClr val="bg1"/>
                </a:solidFill>
                <a:effectLst>
                  <a:outerShdw blurRad="38100" dist="38100" dir="2700000" algn="tl">
                    <a:srgbClr val="000000"/>
                  </a:outerShdw>
                </a:effectLst>
              </a:rPr>
              <a:t>“Sharp’s </a:t>
            </a:r>
            <a:r>
              <a:rPr lang="en-US" altLang="en-US" sz="3600" dirty="0" smtClean="0">
                <a:solidFill>
                  <a:schemeClr val="bg1"/>
                </a:solidFill>
                <a:effectLst>
                  <a:outerShdw blurRad="38100" dist="38100" dir="2700000" algn="tl">
                    <a:srgbClr val="000000"/>
                  </a:outerShdw>
                </a:effectLst>
              </a:rPr>
              <a:t>Rule</a:t>
            </a:r>
            <a:r>
              <a:rPr lang="en-US" altLang="en-US" sz="3600" dirty="0" smtClean="0">
                <a:solidFill>
                  <a:schemeClr val="bg1"/>
                </a:solidFill>
                <a:effectLst>
                  <a:outerShdw blurRad="38100" dist="38100" dir="2700000" algn="tl">
                    <a:srgbClr val="000000"/>
                  </a:outerShdw>
                </a:effectLst>
              </a:rPr>
              <a:t>” (Tit.2.13)</a:t>
            </a:r>
            <a:endParaRPr lang="en-US" altLang="en-US" sz="3600" dirty="0">
              <a:solidFill>
                <a:schemeClr val="bg1"/>
              </a:solidFill>
              <a:effectLst>
                <a:outerShdw blurRad="38100" dist="38100" dir="2700000" algn="tl">
                  <a:srgbClr val="000000"/>
                </a:outerShdw>
              </a:effectLst>
            </a:endParaRPr>
          </a:p>
        </p:txBody>
      </p:sp>
      <p:sp>
        <p:nvSpPr>
          <p:cNvPr id="6" name="TextBox 5"/>
          <p:cNvSpPr txBox="1"/>
          <p:nvPr/>
        </p:nvSpPr>
        <p:spPr>
          <a:xfrm>
            <a:off x="609600" y="3657600"/>
            <a:ext cx="7924800" cy="584775"/>
          </a:xfrm>
          <a:prstGeom prst="rect">
            <a:avLst/>
          </a:prstGeom>
          <a:noFill/>
        </p:spPr>
        <p:txBody>
          <a:bodyPr wrap="square" rtlCol="0">
            <a:spAutoFit/>
          </a:bodyPr>
          <a:lstStyle/>
          <a:p>
            <a:r>
              <a:rPr lang="en-US" sz="3200" dirty="0">
                <a:solidFill>
                  <a:srgbClr val="FFFF00"/>
                </a:solidFill>
              </a:rPr>
              <a:t>of our great God and Savior Jesus </a:t>
            </a:r>
            <a:r>
              <a:rPr lang="en-US" sz="3200" dirty="0" smtClean="0">
                <a:solidFill>
                  <a:srgbClr val="FFFF00"/>
                </a:solidFill>
              </a:rPr>
              <a:t>Christ</a:t>
            </a:r>
            <a:endParaRPr lang="en-US" sz="3200" dirty="0" smtClean="0">
              <a:solidFill>
                <a:srgbClr val="FFFF00"/>
              </a:solidFill>
            </a:endParaRPr>
          </a:p>
        </p:txBody>
      </p:sp>
      <p:sp>
        <p:nvSpPr>
          <p:cNvPr id="21" name="TextBox 20"/>
          <p:cNvSpPr txBox="1"/>
          <p:nvPr/>
        </p:nvSpPr>
        <p:spPr>
          <a:xfrm>
            <a:off x="4565176" y="5068642"/>
            <a:ext cx="3948545" cy="615553"/>
          </a:xfrm>
          <a:prstGeom prst="rect">
            <a:avLst/>
          </a:prstGeom>
          <a:noFill/>
        </p:spPr>
        <p:txBody>
          <a:bodyPr wrap="square" rtlCol="0">
            <a:spAutoFit/>
          </a:bodyPr>
          <a:lstStyle/>
          <a:p>
            <a:r>
              <a:rPr lang="en-US" sz="3400" dirty="0">
                <a:solidFill>
                  <a:schemeClr val="bg1"/>
                </a:solidFill>
              </a:rPr>
              <a:t>D</a:t>
            </a:r>
            <a:r>
              <a:rPr lang="en-US" sz="3400" dirty="0" smtClean="0">
                <a:solidFill>
                  <a:schemeClr val="bg1"/>
                </a:solidFill>
              </a:rPr>
              <a:t>efinite article</a:t>
            </a:r>
            <a:endParaRPr lang="en-US" sz="3400" b="1" i="1" dirty="0" smtClean="0">
              <a:solidFill>
                <a:schemeClr val="bg1"/>
              </a:solidFill>
              <a:latin typeface="Times New Roman" panose="02020603050405020304" pitchFamily="18" charset="0"/>
              <a:cs typeface="Times New Roman" panose="02020603050405020304" pitchFamily="18" charset="0"/>
            </a:endParaRPr>
          </a:p>
        </p:txBody>
      </p:sp>
      <p:cxnSp>
        <p:nvCxnSpPr>
          <p:cNvPr id="23" name="Straight Arrow Connector 22"/>
          <p:cNvCxnSpPr>
            <a:stCxn id="13" idx="2"/>
          </p:cNvCxnSpPr>
          <p:nvPr/>
        </p:nvCxnSpPr>
        <p:spPr>
          <a:xfrm flipH="1" flipV="1">
            <a:off x="1447801" y="4431909"/>
            <a:ext cx="3124199" cy="784947"/>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458153" y="4126747"/>
            <a:ext cx="875499" cy="629752"/>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30" name="Picture 29"/>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1" name="TextBox 30"/>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3827432853"/>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fltVal val="0"/>
                                          </p:val>
                                        </p:tav>
                                        <p:tav tm="100000">
                                          <p:val>
                                            <p:strVal val="#ppt_h"/>
                                          </p:val>
                                        </p:tav>
                                      </p:tavLst>
                                    </p:anim>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xit" presetSubtype="32" fill="hold" grpId="1" nodeType="clickEffect">
                                  <p:stCondLst>
                                    <p:cond delay="0"/>
                                  </p:stCondLst>
                                  <p:childTnLst>
                                    <p:anim calcmode="lin" valueType="num">
                                      <p:cBhvr>
                                        <p:cTn id="26" dur="500"/>
                                        <p:tgtEl>
                                          <p:spTgt spid="13"/>
                                        </p:tgtEl>
                                        <p:attrNameLst>
                                          <p:attrName>ppt_w</p:attrName>
                                        </p:attrNameLst>
                                      </p:cBhvr>
                                      <p:tavLst>
                                        <p:tav tm="0">
                                          <p:val>
                                            <p:strVal val="ppt_w"/>
                                          </p:val>
                                        </p:tav>
                                        <p:tav tm="100000">
                                          <p:val>
                                            <p:fltVal val="0"/>
                                          </p:val>
                                        </p:tav>
                                      </p:tavLst>
                                    </p:anim>
                                    <p:anim calcmode="lin" valueType="num">
                                      <p:cBhvr>
                                        <p:cTn id="27" dur="500"/>
                                        <p:tgtEl>
                                          <p:spTgt spid="13"/>
                                        </p:tgtEl>
                                        <p:attrNameLst>
                                          <p:attrName>ppt_h</p:attrName>
                                        </p:attrNameLst>
                                      </p:cBhvr>
                                      <p:tavLst>
                                        <p:tav tm="0">
                                          <p:val>
                                            <p:strVal val="ppt_h"/>
                                          </p:val>
                                        </p:tav>
                                        <p:tav tm="100000">
                                          <p:val>
                                            <p:fltVal val="0"/>
                                          </p:val>
                                        </p:tav>
                                      </p:tavLst>
                                    </p:anim>
                                    <p:animEffect transition="out" filter="fade">
                                      <p:cBhvr>
                                        <p:cTn id="28" dur="500"/>
                                        <p:tgtEl>
                                          <p:spTgt spid="13"/>
                                        </p:tgtEl>
                                      </p:cBhvr>
                                    </p:animEffect>
                                    <p:set>
                                      <p:cBhvr>
                                        <p:cTn id="29" dur="1" fill="hold">
                                          <p:stCondLst>
                                            <p:cond delay="499"/>
                                          </p:stCondLst>
                                        </p:cTn>
                                        <p:tgtEl>
                                          <p:spTgt spid="13"/>
                                        </p:tgtEl>
                                        <p:attrNameLst>
                                          <p:attrName>style.visibility</p:attrName>
                                        </p:attrNameLst>
                                      </p:cBhvr>
                                      <p:to>
                                        <p:strVal val="hidden"/>
                                      </p:to>
                                    </p:set>
                                  </p:childTnLst>
                                </p:cTn>
                              </p:par>
                              <p:par>
                                <p:cTn id="30" presetID="53" presetClass="entr" presetSubtype="16"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par>
                          <p:cTn id="35" fill="hold">
                            <p:stCondLst>
                              <p:cond delay="500"/>
                            </p:stCondLst>
                            <p:childTnLst>
                              <p:par>
                                <p:cTn id="36" presetID="53" presetClass="entr" presetSubtype="16"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p:cTn id="38" dur="500" fill="hold"/>
                                        <p:tgtEl>
                                          <p:spTgt spid="19"/>
                                        </p:tgtEl>
                                        <p:attrNameLst>
                                          <p:attrName>ppt_w</p:attrName>
                                        </p:attrNameLst>
                                      </p:cBhvr>
                                      <p:tavLst>
                                        <p:tav tm="0">
                                          <p:val>
                                            <p:fltVal val="0"/>
                                          </p:val>
                                        </p:tav>
                                        <p:tav tm="100000">
                                          <p:val>
                                            <p:strVal val="#ppt_w"/>
                                          </p:val>
                                        </p:tav>
                                      </p:tavLst>
                                    </p:anim>
                                    <p:anim calcmode="lin" valueType="num">
                                      <p:cBhvr>
                                        <p:cTn id="39" dur="500" fill="hold"/>
                                        <p:tgtEl>
                                          <p:spTgt spid="19"/>
                                        </p:tgtEl>
                                        <p:attrNameLst>
                                          <p:attrName>ppt_h</p:attrName>
                                        </p:attrNameLst>
                                      </p:cBhvr>
                                      <p:tavLst>
                                        <p:tav tm="0">
                                          <p:val>
                                            <p:fltVal val="0"/>
                                          </p:val>
                                        </p:tav>
                                        <p:tav tm="100000">
                                          <p:val>
                                            <p:strVal val="#ppt_h"/>
                                          </p:val>
                                        </p:tav>
                                      </p:tavLst>
                                    </p:anim>
                                    <p:animEffect transition="in" filter="fade">
                                      <p:cBhvr>
                                        <p:cTn id="40" dur="5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 calcmode="lin" valueType="num">
                                      <p:cBhvr>
                                        <p:cTn id="45" dur="500" fill="hold"/>
                                        <p:tgtEl>
                                          <p:spTgt spid="21"/>
                                        </p:tgtEl>
                                        <p:attrNameLst>
                                          <p:attrName>ppt_w</p:attrName>
                                        </p:attrNameLst>
                                      </p:cBhvr>
                                      <p:tavLst>
                                        <p:tav tm="0">
                                          <p:val>
                                            <p:fltVal val="0"/>
                                          </p:val>
                                        </p:tav>
                                        <p:tav tm="100000">
                                          <p:val>
                                            <p:strVal val="#ppt_w"/>
                                          </p:val>
                                        </p:tav>
                                      </p:tavLst>
                                    </p:anim>
                                    <p:anim calcmode="lin" valueType="num">
                                      <p:cBhvr>
                                        <p:cTn id="46" dur="500" fill="hold"/>
                                        <p:tgtEl>
                                          <p:spTgt spid="21"/>
                                        </p:tgtEl>
                                        <p:attrNameLst>
                                          <p:attrName>ppt_h</p:attrName>
                                        </p:attrNameLst>
                                      </p:cBhvr>
                                      <p:tavLst>
                                        <p:tav tm="0">
                                          <p:val>
                                            <p:fltVal val="0"/>
                                          </p:val>
                                        </p:tav>
                                        <p:tav tm="100000">
                                          <p:val>
                                            <p:strVal val="#ppt_h"/>
                                          </p:val>
                                        </p:tav>
                                      </p:tavLst>
                                    </p:anim>
                                    <p:animEffect transition="in" filter="fade">
                                      <p:cBhvr>
                                        <p:cTn id="47" dur="500"/>
                                        <p:tgtEl>
                                          <p:spTgt spid="21"/>
                                        </p:tgtEl>
                                      </p:cBhvr>
                                    </p:animEffect>
                                  </p:childTnLst>
                                </p:cTn>
                              </p:par>
                            </p:childTnLst>
                          </p:cTn>
                        </p:par>
                        <p:par>
                          <p:cTn id="48" fill="hold">
                            <p:stCondLst>
                              <p:cond delay="500"/>
                            </p:stCondLst>
                            <p:childTnLst>
                              <p:par>
                                <p:cTn id="49" presetID="22" presetClass="entr" presetSubtype="2" fill="hold"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right)">
                                      <p:cBhvr>
                                        <p:cTn id="51" dur="500"/>
                                        <p:tgtEl>
                                          <p:spTgt spid="23"/>
                                        </p:tgtEl>
                                      </p:cBhvr>
                                    </p:animEffect>
                                  </p:childTnLst>
                                </p:cTn>
                              </p:par>
                            </p:childTnLst>
                          </p:cTn>
                        </p:par>
                        <p:par>
                          <p:cTn id="52" fill="hold">
                            <p:stCondLst>
                              <p:cond delay="1000"/>
                            </p:stCondLst>
                            <p:childTnLst>
                              <p:par>
                                <p:cTn id="53" presetID="21" presetClass="entr" presetSubtype="1" fill="hold" grpId="0"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wheel(1)">
                                      <p:cBhvr>
                                        <p:cTn id="5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9" grpId="0"/>
      <p:bldP spid="3" grpId="0"/>
      <p:bldP spid="17" grpId="0"/>
      <p:bldP spid="6" grpId="0"/>
      <p:bldP spid="21" grpId="0"/>
      <p:bldP spid="2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1143000"/>
            <a:ext cx="8229600" cy="584775"/>
          </a:xfrm>
          <a:prstGeom prst="rect">
            <a:avLst/>
          </a:prstGeom>
          <a:noFill/>
        </p:spPr>
        <p:txBody>
          <a:bodyPr wrap="square" rtlCol="0">
            <a:spAutoFit/>
          </a:bodyPr>
          <a:lstStyle/>
          <a:p>
            <a:r>
              <a:rPr lang="en-US" sz="3200" dirty="0" smtClean="0"/>
              <a:t>The boy he threw the ball</a:t>
            </a:r>
            <a:endParaRPr lang="en-US" sz="3200" dirty="0"/>
          </a:p>
        </p:txBody>
      </p:sp>
      <p:sp>
        <p:nvSpPr>
          <p:cNvPr id="17" name="Rectangle 17"/>
          <p:cNvSpPr txBox="1">
            <a:spLocks noChangeArrowheads="1"/>
          </p:cNvSpPr>
          <p:nvPr/>
        </p:nvSpPr>
        <p:spPr>
          <a:xfrm>
            <a:off x="762000" y="304800"/>
            <a:ext cx="7772400" cy="990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600" dirty="0" smtClean="0">
                <a:solidFill>
                  <a:schemeClr val="bg1"/>
                </a:solidFill>
                <a:effectLst>
                  <a:outerShdw blurRad="38100" dist="38100" dir="2700000" algn="tl">
                    <a:srgbClr val="000000"/>
                  </a:outerShdw>
                </a:effectLst>
              </a:rPr>
              <a:t>“Sharp’s </a:t>
            </a:r>
            <a:r>
              <a:rPr lang="en-US" altLang="en-US" sz="3600" dirty="0" smtClean="0">
                <a:solidFill>
                  <a:schemeClr val="bg1"/>
                </a:solidFill>
                <a:effectLst>
                  <a:outerShdw blurRad="38100" dist="38100" dir="2700000" algn="tl">
                    <a:srgbClr val="000000"/>
                  </a:outerShdw>
                </a:effectLst>
              </a:rPr>
              <a:t>Rule</a:t>
            </a:r>
            <a:r>
              <a:rPr lang="en-US" altLang="en-US" sz="3600" dirty="0" smtClean="0">
                <a:solidFill>
                  <a:schemeClr val="bg1"/>
                </a:solidFill>
                <a:effectLst>
                  <a:outerShdw blurRad="38100" dist="38100" dir="2700000" algn="tl">
                    <a:srgbClr val="000000"/>
                  </a:outerShdw>
                </a:effectLst>
              </a:rPr>
              <a:t>” (Tit.2.13)</a:t>
            </a:r>
            <a:endParaRPr lang="en-US" altLang="en-US" sz="3600" dirty="0">
              <a:solidFill>
                <a:schemeClr val="bg1"/>
              </a:solidFill>
              <a:effectLst>
                <a:outerShdw blurRad="38100" dist="38100" dir="2700000" algn="tl">
                  <a:srgbClr val="000000"/>
                </a:outerShdw>
              </a:effectLst>
            </a:endParaRPr>
          </a:p>
        </p:txBody>
      </p:sp>
      <p:sp>
        <p:nvSpPr>
          <p:cNvPr id="12" name="TextBox 11"/>
          <p:cNvSpPr txBox="1"/>
          <p:nvPr/>
        </p:nvSpPr>
        <p:spPr>
          <a:xfrm>
            <a:off x="457200" y="1828800"/>
            <a:ext cx="8229600" cy="1077218"/>
          </a:xfrm>
          <a:prstGeom prst="rect">
            <a:avLst/>
          </a:prstGeom>
          <a:noFill/>
        </p:spPr>
        <p:txBody>
          <a:bodyPr wrap="square" rtlCol="0">
            <a:spAutoFit/>
          </a:bodyPr>
          <a:lstStyle/>
          <a:p>
            <a:r>
              <a:rPr lang="en-US" sz="3200" dirty="0"/>
              <a:t>Literally, </a:t>
            </a:r>
            <a:r>
              <a:rPr lang="en-US" sz="3200" i="1" dirty="0"/>
              <a:t>the great God of us and the Savior of us, Jesus Christ</a:t>
            </a:r>
            <a:endParaRPr lang="en-US" sz="3200" dirty="0"/>
          </a:p>
        </p:txBody>
      </p:sp>
      <p:grpSp>
        <p:nvGrpSpPr>
          <p:cNvPr id="7" name="Group 6"/>
          <p:cNvGrpSpPr/>
          <p:nvPr/>
        </p:nvGrpSpPr>
        <p:grpSpPr>
          <a:xfrm>
            <a:off x="1978928" y="1121392"/>
            <a:ext cx="687003" cy="687003"/>
            <a:chOff x="1978928" y="1121392"/>
            <a:chExt cx="687003" cy="687003"/>
          </a:xfrm>
        </p:grpSpPr>
        <p:sp>
          <p:nvSpPr>
            <p:cNvPr id="2" name="Oval 1"/>
            <p:cNvSpPr/>
            <p:nvPr/>
          </p:nvSpPr>
          <p:spPr>
            <a:xfrm>
              <a:off x="1978928" y="1121392"/>
              <a:ext cx="687003" cy="68700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a:stCxn id="2" idx="1"/>
            </p:cNvCxnSpPr>
            <p:nvPr/>
          </p:nvCxnSpPr>
          <p:spPr>
            <a:xfrm>
              <a:off x="2079537" y="1222001"/>
              <a:ext cx="511263" cy="50577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18" name="Picture 17"/>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20" name="TextBox 19"/>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3888024251"/>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 calcmode="lin" valueType="num">
                                      <p:cBhvr>
                                        <p:cTn id="16" dur="500" fill="hold"/>
                                        <p:tgtEl>
                                          <p:spTgt spid="7"/>
                                        </p:tgtEl>
                                        <p:attrNameLst>
                                          <p:attrName>style.rotation</p:attrName>
                                        </p:attrNameLst>
                                      </p:cBhvr>
                                      <p:tavLst>
                                        <p:tav tm="0">
                                          <p:val>
                                            <p:fltVal val="360"/>
                                          </p:val>
                                        </p:tav>
                                        <p:tav tm="100000">
                                          <p:val>
                                            <p:fltVal val="0"/>
                                          </p:val>
                                        </p:tav>
                                      </p:tavLst>
                                    </p:anim>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childTnLst>
                                </p:cTn>
                              </p:par>
                            </p:childTnLst>
                          </p:cTn>
                        </p:par>
                        <p:par>
                          <p:cTn id="25" fill="hold">
                            <p:stCondLst>
                              <p:cond delay="500"/>
                            </p:stCondLst>
                            <p:childTnLst>
                              <p:par>
                                <p:cTn id="26" presetID="9" presetClass="emph" presetSubtype="0" nodeType="afterEffect">
                                  <p:stCondLst>
                                    <p:cond delay="0"/>
                                  </p:stCondLst>
                                  <p:childTnLst>
                                    <p:set>
                                      <p:cBhvr rctx="PPT">
                                        <p:cTn id="27" dur="indefinite"/>
                                        <p:tgtEl>
                                          <p:spTgt spid="7"/>
                                        </p:tgtEl>
                                        <p:attrNameLst>
                                          <p:attrName>style.opacity</p:attrName>
                                        </p:attrNameLst>
                                      </p:cBhvr>
                                      <p:to>
                                        <p:strVal val="0.5"/>
                                      </p:to>
                                    </p:set>
                                    <p:animEffect filter="image" prLst="opacity: 0.5">
                                      <p:cBhvr rctx="IE">
                                        <p:cTn id="28" dur="indefinite"/>
                                        <p:tgtEl>
                                          <p:spTgt spid="7"/>
                                        </p:tgtEl>
                                      </p:cBhvr>
                                    </p:animEffect>
                                  </p:childTnLst>
                                </p:cTn>
                              </p:par>
                              <p:par>
                                <p:cTn id="29" presetID="9" presetClass="emph" presetSubtype="0" grpId="1" nodeType="withEffect">
                                  <p:stCondLst>
                                    <p:cond delay="0"/>
                                  </p:stCondLst>
                                  <p:childTnLst>
                                    <p:set>
                                      <p:cBhvr rctx="PPT">
                                        <p:cTn id="30" dur="indefinite"/>
                                        <p:tgtEl>
                                          <p:spTgt spid="3"/>
                                        </p:tgtEl>
                                        <p:attrNameLst>
                                          <p:attrName>style.opacity</p:attrName>
                                        </p:attrNameLst>
                                      </p:cBhvr>
                                      <p:to>
                                        <p:strVal val="0.5"/>
                                      </p:to>
                                    </p:set>
                                    <p:animEffect filter="image" prLst="opacity: 0.5">
                                      <p:cBhvr rctx="IE">
                                        <p:cTn id="3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7" name="Rectangle 17"/>
          <p:cNvSpPr txBox="1">
            <a:spLocks noChangeArrowheads="1"/>
          </p:cNvSpPr>
          <p:nvPr/>
        </p:nvSpPr>
        <p:spPr>
          <a:xfrm>
            <a:off x="457200" y="1905000"/>
            <a:ext cx="8077200" cy="9906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Is. </a:t>
            </a:r>
            <a:r>
              <a:rPr lang="en-US" sz="3600" dirty="0" smtClean="0"/>
              <a:t>43:10-11 </a:t>
            </a:r>
            <a:r>
              <a:rPr lang="en-US" sz="3600" dirty="0"/>
              <a:t>~ </a:t>
            </a:r>
            <a:r>
              <a:rPr lang="en-US" sz="3600" baseline="30000" dirty="0"/>
              <a:t>10</a:t>
            </a:r>
            <a:r>
              <a:rPr lang="en-US" sz="3600" dirty="0"/>
              <a:t> </a:t>
            </a:r>
            <a:r>
              <a:rPr lang="en-US" sz="3600" dirty="0" smtClean="0">
                <a:solidFill>
                  <a:srgbClr val="FFFF00"/>
                </a:solidFill>
              </a:rPr>
              <a:t>“You </a:t>
            </a:r>
            <a:r>
              <a:rPr lang="en-US" sz="3600" i="1" dirty="0">
                <a:solidFill>
                  <a:srgbClr val="FFFF00"/>
                </a:solidFill>
              </a:rPr>
              <a:t>are</a:t>
            </a:r>
            <a:r>
              <a:rPr lang="en-US" sz="3600" dirty="0">
                <a:solidFill>
                  <a:srgbClr val="FFFF00"/>
                </a:solidFill>
              </a:rPr>
              <a:t> My witnesses," says the Lord,</a:t>
            </a:r>
          </a:p>
          <a:p>
            <a:r>
              <a:rPr lang="en-US" sz="3600" dirty="0" smtClean="0">
                <a:solidFill>
                  <a:srgbClr val="FFFF00"/>
                </a:solidFill>
              </a:rPr>
              <a:t>“And </a:t>
            </a:r>
            <a:r>
              <a:rPr lang="en-US" sz="3600" dirty="0">
                <a:solidFill>
                  <a:srgbClr val="FFFF00"/>
                </a:solidFill>
              </a:rPr>
              <a:t>My servant whom I have chosen,</a:t>
            </a:r>
          </a:p>
          <a:p>
            <a:r>
              <a:rPr lang="en-US" sz="3600" dirty="0">
                <a:solidFill>
                  <a:srgbClr val="FFFF00"/>
                </a:solidFill>
              </a:rPr>
              <a:t>That you may know and believe Me,</a:t>
            </a:r>
          </a:p>
          <a:p>
            <a:r>
              <a:rPr lang="en-US" sz="3600" dirty="0">
                <a:solidFill>
                  <a:srgbClr val="FFFF00"/>
                </a:solidFill>
              </a:rPr>
              <a:t>And understand that I am He.</a:t>
            </a:r>
          </a:p>
          <a:p>
            <a:r>
              <a:rPr lang="en-US" sz="3600" dirty="0">
                <a:solidFill>
                  <a:srgbClr val="FFFF00"/>
                </a:solidFill>
              </a:rPr>
              <a:t>Before Me there was no God formed,</a:t>
            </a:r>
          </a:p>
          <a:p>
            <a:r>
              <a:rPr lang="en-US" sz="3600" dirty="0">
                <a:solidFill>
                  <a:srgbClr val="FFFF00"/>
                </a:solidFill>
              </a:rPr>
              <a:t>Nor shall there be after Me.</a:t>
            </a:r>
          </a:p>
        </p:txBody>
      </p:sp>
      <p:sp>
        <p:nvSpPr>
          <p:cNvPr id="12" name="TextBox 11"/>
          <p:cNvSpPr txBox="1"/>
          <p:nvPr/>
        </p:nvSpPr>
        <p:spPr>
          <a:xfrm>
            <a:off x="457200" y="4114800"/>
            <a:ext cx="8229600" cy="1077218"/>
          </a:xfrm>
          <a:prstGeom prst="rect">
            <a:avLst/>
          </a:prstGeom>
          <a:noFill/>
        </p:spPr>
        <p:txBody>
          <a:bodyPr wrap="square" rtlCol="0">
            <a:spAutoFit/>
          </a:bodyPr>
          <a:lstStyle/>
          <a:p>
            <a:r>
              <a:rPr lang="en-US" sz="3200" baseline="30000" dirty="0"/>
              <a:t>11</a:t>
            </a:r>
            <a:r>
              <a:rPr lang="en-US" sz="3200" dirty="0"/>
              <a:t> </a:t>
            </a:r>
            <a:r>
              <a:rPr lang="en-US" sz="3200" dirty="0">
                <a:solidFill>
                  <a:srgbClr val="FFFF00"/>
                </a:solidFill>
              </a:rPr>
              <a:t>“I, even I, am the Lord,</a:t>
            </a:r>
          </a:p>
          <a:p>
            <a:r>
              <a:rPr lang="en-US" sz="3200" dirty="0">
                <a:solidFill>
                  <a:srgbClr val="FFFF00"/>
                </a:solidFill>
              </a:rPr>
              <a:t>And besides Me there is no savior.”</a:t>
            </a:r>
          </a:p>
        </p:txBody>
      </p:sp>
      <p:pic>
        <p:nvPicPr>
          <p:cNvPr id="18" name="Picture 17"/>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20" name="TextBox 19"/>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10" name="Oval 9"/>
          <p:cNvSpPr/>
          <p:nvPr/>
        </p:nvSpPr>
        <p:spPr>
          <a:xfrm>
            <a:off x="4691522" y="4636911"/>
            <a:ext cx="2497901" cy="629752"/>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464180491"/>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heel(1)">
                                      <p:cBhvr>
                                        <p:cTn id="2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2" grpId="0"/>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Oval 18"/>
          <p:cNvSpPr/>
          <p:nvPr/>
        </p:nvSpPr>
        <p:spPr>
          <a:xfrm>
            <a:off x="840030" y="728475"/>
            <a:ext cx="4454980" cy="4454980"/>
          </a:xfrm>
          <a:prstGeom prst="ellipse">
            <a:avLst/>
          </a:prstGeom>
          <a:noFill/>
          <a:ln w="5524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3138493" y="3108111"/>
            <a:ext cx="1272468" cy="649662"/>
            <a:chOff x="4133878" y="4282818"/>
            <a:chExt cx="1272468" cy="649662"/>
          </a:xfrm>
        </p:grpSpPr>
        <p:sp>
          <p:nvSpPr>
            <p:cNvPr id="25" name="Rectangle 24"/>
            <p:cNvSpPr/>
            <p:nvPr/>
          </p:nvSpPr>
          <p:spPr>
            <a:xfrm rot="-3600000">
              <a:off x="4432885" y="3983811"/>
              <a:ext cx="499265" cy="1097280"/>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rot="1800000">
              <a:off x="4381528" y="4347705"/>
              <a:ext cx="1024818" cy="584775"/>
            </a:xfrm>
            <a:prstGeom prst="rect">
              <a:avLst/>
            </a:prstGeom>
            <a:noFill/>
          </p:spPr>
          <p:txBody>
            <a:bodyPr wrap="square" rtlCol="0">
              <a:spAutoFit/>
            </a:bodyPr>
            <a:lstStyle/>
            <a:p>
              <a:pPr algn="ctr"/>
              <a:r>
                <a:rPr lang="en-US" sz="3200" dirty="0" smtClean="0">
                  <a:solidFill>
                    <a:schemeClr val="bg1"/>
                  </a:solidFill>
                  <a:latin typeface="Aharoni" pitchFamily="2" charset="-79"/>
                  <a:cs typeface="Aharoni" pitchFamily="2" charset="-79"/>
                </a:rPr>
                <a:t>is</a:t>
              </a:r>
              <a:endParaRPr lang="en-US" sz="3200" dirty="0">
                <a:solidFill>
                  <a:schemeClr val="bg1"/>
                </a:solidFill>
                <a:latin typeface="Aharoni" pitchFamily="2" charset="-79"/>
                <a:cs typeface="Aharoni" pitchFamily="2" charset="-79"/>
              </a:endParaRPr>
            </a:p>
          </p:txBody>
        </p:sp>
      </p:grpSp>
      <p:grpSp>
        <p:nvGrpSpPr>
          <p:cNvPr id="29" name="Group 28"/>
          <p:cNvGrpSpPr/>
          <p:nvPr/>
        </p:nvGrpSpPr>
        <p:grpSpPr>
          <a:xfrm>
            <a:off x="1684301" y="3125241"/>
            <a:ext cx="1320859" cy="645502"/>
            <a:chOff x="2690062" y="4255735"/>
            <a:chExt cx="1320859" cy="645502"/>
          </a:xfrm>
        </p:grpSpPr>
        <p:sp>
          <p:nvSpPr>
            <p:cNvPr id="30" name="Rectangle 29"/>
            <p:cNvSpPr/>
            <p:nvPr/>
          </p:nvSpPr>
          <p:spPr>
            <a:xfrm rot="3600000">
              <a:off x="3120381" y="3864460"/>
              <a:ext cx="499265" cy="1281815"/>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rot="19800000">
              <a:off x="2690062" y="4316462"/>
              <a:ext cx="1045314" cy="584775"/>
            </a:xfrm>
            <a:prstGeom prst="rect">
              <a:avLst/>
            </a:prstGeom>
            <a:noFill/>
          </p:spPr>
          <p:txBody>
            <a:bodyPr wrap="square" rtlCol="0">
              <a:spAutoFit/>
            </a:bodyPr>
            <a:lstStyle/>
            <a:p>
              <a:pPr algn="ctr"/>
              <a:r>
                <a:rPr lang="en-US" sz="3200" dirty="0" smtClean="0">
                  <a:solidFill>
                    <a:schemeClr val="bg1"/>
                  </a:solidFill>
                  <a:latin typeface="Aharoni" pitchFamily="2" charset="-79"/>
                  <a:cs typeface="Aharoni" pitchFamily="2" charset="-79"/>
                </a:rPr>
                <a:t>is</a:t>
              </a:r>
              <a:endParaRPr lang="en-US" sz="2400" dirty="0">
                <a:solidFill>
                  <a:schemeClr val="bg1"/>
                </a:solidFill>
                <a:latin typeface="Aharoni" pitchFamily="2" charset="-79"/>
                <a:cs typeface="Aharoni" pitchFamily="2" charset="-79"/>
              </a:endParaRPr>
            </a:p>
          </p:txBody>
        </p:sp>
      </p:grpSp>
      <p:grpSp>
        <p:nvGrpSpPr>
          <p:cNvPr id="32" name="Group 31"/>
          <p:cNvGrpSpPr/>
          <p:nvPr/>
        </p:nvGrpSpPr>
        <p:grpSpPr>
          <a:xfrm>
            <a:off x="2743952" y="1419766"/>
            <a:ext cx="584775" cy="1420984"/>
            <a:chOff x="3710762" y="2584091"/>
            <a:chExt cx="584775" cy="1420984"/>
          </a:xfrm>
        </p:grpSpPr>
        <p:sp>
          <p:nvSpPr>
            <p:cNvPr id="33" name="Rectangle 32"/>
            <p:cNvSpPr/>
            <p:nvPr/>
          </p:nvSpPr>
          <p:spPr>
            <a:xfrm>
              <a:off x="3765495" y="2723260"/>
              <a:ext cx="499265" cy="1281815"/>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rot="16200000" flipH="1">
              <a:off x="3480493" y="2814360"/>
              <a:ext cx="1045314" cy="584775"/>
            </a:xfrm>
            <a:prstGeom prst="rect">
              <a:avLst/>
            </a:prstGeom>
            <a:noFill/>
          </p:spPr>
          <p:txBody>
            <a:bodyPr wrap="square" rtlCol="0">
              <a:spAutoFit/>
            </a:bodyPr>
            <a:lstStyle/>
            <a:p>
              <a:pPr algn="ctr"/>
              <a:r>
                <a:rPr lang="en-US" sz="3200" dirty="0" smtClean="0">
                  <a:solidFill>
                    <a:schemeClr val="bg1"/>
                  </a:solidFill>
                  <a:latin typeface="Aharoni" pitchFamily="2" charset="-79"/>
                  <a:cs typeface="Aharoni" pitchFamily="2" charset="-79"/>
                </a:rPr>
                <a:t>is</a:t>
              </a:r>
              <a:endParaRPr lang="en-US" sz="3200" dirty="0">
                <a:solidFill>
                  <a:schemeClr val="bg1"/>
                </a:solidFill>
                <a:latin typeface="Aharoni" pitchFamily="2" charset="-79"/>
                <a:cs typeface="Aharoni" pitchFamily="2" charset="-79"/>
              </a:endParaRPr>
            </a:p>
          </p:txBody>
        </p:sp>
      </p:grpSp>
      <p:grpSp>
        <p:nvGrpSpPr>
          <p:cNvPr id="35" name="Group 34"/>
          <p:cNvGrpSpPr/>
          <p:nvPr/>
        </p:nvGrpSpPr>
        <p:grpSpPr>
          <a:xfrm>
            <a:off x="609600" y="152400"/>
            <a:ext cx="4900478" cy="4224550"/>
            <a:chOff x="1576410" y="1316725"/>
            <a:chExt cx="4900478" cy="4224550"/>
          </a:xfrm>
        </p:grpSpPr>
        <p:sp>
          <p:nvSpPr>
            <p:cNvPr id="36" name="Isosceles Triangle 35"/>
            <p:cNvSpPr/>
            <p:nvPr/>
          </p:nvSpPr>
          <p:spPr>
            <a:xfrm>
              <a:off x="1576410" y="1316725"/>
              <a:ext cx="4900478" cy="4224550"/>
            </a:xfrm>
            <a:prstGeom prst="triangle">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p:cNvSpPr/>
            <p:nvPr/>
          </p:nvSpPr>
          <p:spPr>
            <a:xfrm>
              <a:off x="3188505" y="1316725"/>
              <a:ext cx="1689820" cy="1456741"/>
            </a:xfrm>
            <a:prstGeom prst="triangle">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p:cNvSpPr/>
            <p:nvPr/>
          </p:nvSpPr>
          <p:spPr>
            <a:xfrm>
              <a:off x="4772025" y="4084534"/>
              <a:ext cx="1689820" cy="1456741"/>
            </a:xfrm>
            <a:prstGeom prst="triangle">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p:cNvSpPr/>
            <p:nvPr/>
          </p:nvSpPr>
          <p:spPr>
            <a:xfrm>
              <a:off x="1622836" y="4083389"/>
              <a:ext cx="1689820" cy="1456741"/>
            </a:xfrm>
            <a:prstGeom prst="triangle">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305550" y="2200040"/>
              <a:ext cx="1381665" cy="523220"/>
            </a:xfrm>
            <a:prstGeom prst="rect">
              <a:avLst/>
            </a:prstGeom>
            <a:noFill/>
          </p:spPr>
          <p:txBody>
            <a:bodyPr wrap="square" rtlCol="0">
              <a:spAutoFit/>
            </a:bodyPr>
            <a:lstStyle/>
            <a:p>
              <a:pPr algn="r"/>
              <a:r>
                <a:rPr lang="en-US" sz="2800" b="1" dirty="0" smtClean="0">
                  <a:solidFill>
                    <a:schemeClr val="bg2">
                      <a:lumMod val="10000"/>
                    </a:schemeClr>
                  </a:solidFill>
                  <a:latin typeface="Aharoni" pitchFamily="2" charset="-79"/>
                  <a:cs typeface="Aharoni" pitchFamily="2" charset="-79"/>
                </a:rPr>
                <a:t>Father</a:t>
              </a:r>
              <a:endParaRPr lang="en-US" sz="2800" b="1" dirty="0">
                <a:solidFill>
                  <a:schemeClr val="bg2">
                    <a:lumMod val="10000"/>
                  </a:schemeClr>
                </a:solidFill>
                <a:latin typeface="Aharoni" pitchFamily="2" charset="-79"/>
                <a:cs typeface="Aharoni" pitchFamily="2" charset="-79"/>
              </a:endParaRPr>
            </a:p>
          </p:txBody>
        </p:sp>
        <p:sp>
          <p:nvSpPr>
            <p:cNvPr id="41" name="TextBox 40"/>
            <p:cNvSpPr txBox="1"/>
            <p:nvPr/>
          </p:nvSpPr>
          <p:spPr>
            <a:xfrm>
              <a:off x="1768435" y="5003605"/>
              <a:ext cx="1381665" cy="523220"/>
            </a:xfrm>
            <a:prstGeom prst="rect">
              <a:avLst/>
            </a:prstGeom>
            <a:noFill/>
          </p:spPr>
          <p:txBody>
            <a:bodyPr wrap="square" rtlCol="0">
              <a:spAutoFit/>
            </a:bodyPr>
            <a:lstStyle/>
            <a:p>
              <a:pPr algn="ctr"/>
              <a:r>
                <a:rPr lang="en-US" sz="2800" b="1" dirty="0" smtClean="0">
                  <a:solidFill>
                    <a:schemeClr val="bg2">
                      <a:lumMod val="10000"/>
                    </a:schemeClr>
                  </a:solidFill>
                  <a:latin typeface="Aharoni" pitchFamily="2" charset="-79"/>
                  <a:cs typeface="Aharoni" pitchFamily="2" charset="-79"/>
                </a:rPr>
                <a:t>Son</a:t>
              </a:r>
              <a:endParaRPr lang="en-US" sz="2800" b="1" dirty="0">
                <a:solidFill>
                  <a:schemeClr val="bg2">
                    <a:lumMod val="10000"/>
                  </a:schemeClr>
                </a:solidFill>
                <a:latin typeface="Aharoni" pitchFamily="2" charset="-79"/>
                <a:cs typeface="Aharoni" pitchFamily="2" charset="-79"/>
              </a:endParaRPr>
            </a:p>
          </p:txBody>
        </p:sp>
        <p:sp>
          <p:nvSpPr>
            <p:cNvPr id="42" name="TextBox 41"/>
            <p:cNvSpPr txBox="1"/>
            <p:nvPr/>
          </p:nvSpPr>
          <p:spPr>
            <a:xfrm>
              <a:off x="4918560" y="5003605"/>
              <a:ext cx="1381665" cy="523220"/>
            </a:xfrm>
            <a:prstGeom prst="rect">
              <a:avLst/>
            </a:prstGeom>
            <a:noFill/>
          </p:spPr>
          <p:txBody>
            <a:bodyPr wrap="square" rtlCol="0">
              <a:spAutoFit/>
            </a:bodyPr>
            <a:lstStyle/>
            <a:p>
              <a:pPr algn="ctr"/>
              <a:r>
                <a:rPr lang="en-US" sz="2800" b="1" dirty="0" smtClean="0">
                  <a:solidFill>
                    <a:schemeClr val="bg2">
                      <a:lumMod val="10000"/>
                    </a:schemeClr>
                  </a:solidFill>
                  <a:latin typeface="Aharoni" pitchFamily="2" charset="-79"/>
                  <a:cs typeface="Aharoni" pitchFamily="2" charset="-79"/>
                </a:rPr>
                <a:t>Spirit</a:t>
              </a:r>
              <a:endParaRPr lang="en-US" sz="2800" b="1" dirty="0">
                <a:solidFill>
                  <a:schemeClr val="bg2">
                    <a:lumMod val="10000"/>
                  </a:schemeClr>
                </a:solidFill>
                <a:latin typeface="Aharoni" pitchFamily="2" charset="-79"/>
                <a:cs typeface="Aharoni" pitchFamily="2" charset="-79"/>
              </a:endParaRPr>
            </a:p>
          </p:txBody>
        </p:sp>
      </p:grpSp>
      <p:sp>
        <p:nvSpPr>
          <p:cNvPr id="43" name="6-Point Star 42"/>
          <p:cNvSpPr/>
          <p:nvPr/>
        </p:nvSpPr>
        <p:spPr>
          <a:xfrm>
            <a:off x="2415093" y="2226270"/>
            <a:ext cx="1343717" cy="1344175"/>
          </a:xfrm>
          <a:prstGeom prst="star6">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2">
                    <a:lumMod val="10000"/>
                  </a:schemeClr>
                </a:solidFill>
              </a:rPr>
              <a:t>God</a:t>
            </a:r>
            <a:endParaRPr lang="en-US" sz="3200" b="1" dirty="0">
              <a:solidFill>
                <a:schemeClr val="bg2">
                  <a:lumMod val="10000"/>
                </a:schemeClr>
              </a:solidFill>
            </a:endParaRPr>
          </a:p>
        </p:txBody>
      </p:sp>
      <p:sp>
        <p:nvSpPr>
          <p:cNvPr id="44" name="TextBox 43"/>
          <p:cNvSpPr txBox="1"/>
          <p:nvPr/>
        </p:nvSpPr>
        <p:spPr>
          <a:xfrm rot="17580000">
            <a:off x="401134" y="1872562"/>
            <a:ext cx="1537462" cy="466499"/>
          </a:xfrm>
          <a:prstGeom prst="rect">
            <a:avLst/>
          </a:prstGeom>
          <a:noFill/>
        </p:spPr>
        <p:txBody>
          <a:bodyPr wrap="square" rtlCol="0">
            <a:prstTxWarp prst="textDeflateBottom">
              <a:avLst>
                <a:gd name="adj" fmla="val 57193"/>
              </a:avLst>
            </a:prstTxWarp>
            <a:spAutoFit/>
          </a:bodyPr>
          <a:lstStyle/>
          <a:p>
            <a:pPr algn="r"/>
            <a:r>
              <a:rPr lang="en-US" sz="3600" dirty="0">
                <a:solidFill>
                  <a:schemeClr val="bg2">
                    <a:lumMod val="10000"/>
                  </a:schemeClr>
                </a:solidFill>
                <a:latin typeface="Aharoni" pitchFamily="2" charset="-79"/>
                <a:cs typeface="Aharoni" pitchFamily="2" charset="-79"/>
              </a:rPr>
              <a:t>i</a:t>
            </a:r>
            <a:r>
              <a:rPr lang="en-US" sz="3600" dirty="0" smtClean="0">
                <a:solidFill>
                  <a:schemeClr val="bg2">
                    <a:lumMod val="10000"/>
                  </a:schemeClr>
                </a:solidFill>
                <a:latin typeface="Aharoni" pitchFamily="2" charset="-79"/>
                <a:cs typeface="Aharoni" pitchFamily="2" charset="-79"/>
              </a:rPr>
              <a:t>s not</a:t>
            </a:r>
            <a:endParaRPr lang="en-US" sz="3600" dirty="0">
              <a:solidFill>
                <a:schemeClr val="bg2">
                  <a:lumMod val="10000"/>
                </a:schemeClr>
              </a:solidFill>
              <a:latin typeface="Aharoni" pitchFamily="2" charset="-79"/>
              <a:cs typeface="Aharoni" pitchFamily="2" charset="-79"/>
            </a:endParaRPr>
          </a:p>
        </p:txBody>
      </p:sp>
      <p:sp>
        <p:nvSpPr>
          <p:cNvPr id="45" name="TextBox 44"/>
          <p:cNvSpPr txBox="1"/>
          <p:nvPr/>
        </p:nvSpPr>
        <p:spPr>
          <a:xfrm rot="4020000">
            <a:off x="4239331" y="1946869"/>
            <a:ext cx="1537462" cy="466499"/>
          </a:xfrm>
          <a:prstGeom prst="rect">
            <a:avLst/>
          </a:prstGeom>
          <a:noFill/>
        </p:spPr>
        <p:txBody>
          <a:bodyPr wrap="square" rtlCol="0">
            <a:prstTxWarp prst="textDeflateBottom">
              <a:avLst>
                <a:gd name="adj" fmla="val 57193"/>
              </a:avLst>
            </a:prstTxWarp>
            <a:spAutoFit/>
          </a:bodyPr>
          <a:lstStyle/>
          <a:p>
            <a:pPr algn="r"/>
            <a:r>
              <a:rPr lang="en-US" sz="3600" dirty="0">
                <a:solidFill>
                  <a:schemeClr val="bg2">
                    <a:lumMod val="10000"/>
                  </a:schemeClr>
                </a:solidFill>
                <a:latin typeface="Aharoni" pitchFamily="2" charset="-79"/>
                <a:cs typeface="Aharoni" pitchFamily="2" charset="-79"/>
              </a:rPr>
              <a:t>i</a:t>
            </a:r>
            <a:r>
              <a:rPr lang="en-US" sz="3600" dirty="0" smtClean="0">
                <a:solidFill>
                  <a:schemeClr val="bg2">
                    <a:lumMod val="10000"/>
                  </a:schemeClr>
                </a:solidFill>
                <a:latin typeface="Aharoni" pitchFamily="2" charset="-79"/>
                <a:cs typeface="Aharoni" pitchFamily="2" charset="-79"/>
              </a:rPr>
              <a:t>s not</a:t>
            </a:r>
            <a:endParaRPr lang="en-US" sz="3600" dirty="0">
              <a:solidFill>
                <a:schemeClr val="bg2">
                  <a:lumMod val="10000"/>
                </a:schemeClr>
              </a:solidFill>
              <a:latin typeface="Aharoni" pitchFamily="2" charset="-79"/>
              <a:cs typeface="Aharoni" pitchFamily="2" charset="-79"/>
            </a:endParaRPr>
          </a:p>
        </p:txBody>
      </p:sp>
      <p:sp>
        <p:nvSpPr>
          <p:cNvPr id="46" name="TextBox 45"/>
          <p:cNvSpPr txBox="1"/>
          <p:nvPr/>
        </p:nvSpPr>
        <p:spPr>
          <a:xfrm rot="21480000">
            <a:off x="2328890" y="4920699"/>
            <a:ext cx="1537462" cy="466499"/>
          </a:xfrm>
          <a:custGeom>
            <a:avLst/>
            <a:gdLst>
              <a:gd name="connsiteX0" fmla="*/ 0 w 1537462"/>
              <a:gd name="connsiteY0" fmla="*/ 0 h 466499"/>
              <a:gd name="connsiteX1" fmla="*/ 1537462 w 1537462"/>
              <a:gd name="connsiteY1" fmla="*/ 0 h 466499"/>
              <a:gd name="connsiteX2" fmla="*/ 1537462 w 1537462"/>
              <a:gd name="connsiteY2" fmla="*/ 466499 h 466499"/>
              <a:gd name="connsiteX3" fmla="*/ 0 w 1537462"/>
              <a:gd name="connsiteY3" fmla="*/ 466499 h 466499"/>
              <a:gd name="connsiteX4" fmla="*/ 0 w 1537462"/>
              <a:gd name="connsiteY4" fmla="*/ 0 h 466499"/>
              <a:gd name="connsiteX0" fmla="*/ 0 w 1537462"/>
              <a:gd name="connsiteY0" fmla="*/ 0 h 466499"/>
              <a:gd name="connsiteX1" fmla="*/ 761559 w 1537462"/>
              <a:gd name="connsiteY1" fmla="*/ 119038 h 466499"/>
              <a:gd name="connsiteX2" fmla="*/ 1537462 w 1537462"/>
              <a:gd name="connsiteY2" fmla="*/ 0 h 466499"/>
              <a:gd name="connsiteX3" fmla="*/ 1537462 w 1537462"/>
              <a:gd name="connsiteY3" fmla="*/ 466499 h 466499"/>
              <a:gd name="connsiteX4" fmla="*/ 0 w 1537462"/>
              <a:gd name="connsiteY4" fmla="*/ 466499 h 466499"/>
              <a:gd name="connsiteX5" fmla="*/ 0 w 1537462"/>
              <a:gd name="connsiteY5" fmla="*/ 0 h 466499"/>
              <a:gd name="connsiteX0" fmla="*/ 0 w 1537462"/>
              <a:gd name="connsiteY0" fmla="*/ 0 h 466499"/>
              <a:gd name="connsiteX1" fmla="*/ 765119 w 1537462"/>
              <a:gd name="connsiteY1" fmla="*/ 155371 h 466499"/>
              <a:gd name="connsiteX2" fmla="*/ 1537462 w 1537462"/>
              <a:gd name="connsiteY2" fmla="*/ 0 h 466499"/>
              <a:gd name="connsiteX3" fmla="*/ 1537462 w 1537462"/>
              <a:gd name="connsiteY3" fmla="*/ 466499 h 466499"/>
              <a:gd name="connsiteX4" fmla="*/ 0 w 1537462"/>
              <a:gd name="connsiteY4" fmla="*/ 466499 h 466499"/>
              <a:gd name="connsiteX5" fmla="*/ 0 w 1537462"/>
              <a:gd name="connsiteY5" fmla="*/ 0 h 46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7462" h="466499">
                <a:moveTo>
                  <a:pt x="0" y="0"/>
                </a:moveTo>
                <a:cubicBezTo>
                  <a:pt x="243116" y="1483"/>
                  <a:pt x="522003" y="153888"/>
                  <a:pt x="765119" y="155371"/>
                </a:cubicBezTo>
                <a:lnTo>
                  <a:pt x="1537462" y="0"/>
                </a:lnTo>
                <a:lnTo>
                  <a:pt x="1537462" y="466499"/>
                </a:lnTo>
                <a:lnTo>
                  <a:pt x="0" y="466499"/>
                </a:lnTo>
                <a:lnTo>
                  <a:pt x="0" y="0"/>
                </a:lnTo>
                <a:close/>
              </a:path>
            </a:pathLst>
          </a:custGeom>
          <a:noFill/>
        </p:spPr>
        <p:txBody>
          <a:bodyPr wrap="square" rtlCol="0">
            <a:prstTxWarp prst="textInflateBottom">
              <a:avLst/>
            </a:prstTxWarp>
            <a:spAutoFit/>
          </a:bodyPr>
          <a:lstStyle/>
          <a:p>
            <a:pPr algn="r"/>
            <a:r>
              <a:rPr lang="en-US" sz="3600" dirty="0">
                <a:solidFill>
                  <a:schemeClr val="bg2">
                    <a:lumMod val="10000"/>
                  </a:schemeClr>
                </a:solidFill>
                <a:latin typeface="Aharoni" pitchFamily="2" charset="-79"/>
                <a:cs typeface="Aharoni" pitchFamily="2" charset="-79"/>
              </a:rPr>
              <a:t>i</a:t>
            </a:r>
            <a:r>
              <a:rPr lang="en-US" sz="3600" dirty="0" smtClean="0">
                <a:solidFill>
                  <a:schemeClr val="bg2">
                    <a:lumMod val="10000"/>
                  </a:schemeClr>
                </a:solidFill>
                <a:latin typeface="Aharoni" pitchFamily="2" charset="-79"/>
                <a:cs typeface="Aharoni" pitchFamily="2" charset="-79"/>
              </a:rPr>
              <a:t>s not</a:t>
            </a:r>
            <a:endParaRPr lang="en-US" sz="3600" dirty="0">
              <a:solidFill>
                <a:schemeClr val="bg2">
                  <a:lumMod val="10000"/>
                </a:schemeClr>
              </a:solidFill>
              <a:latin typeface="Aharoni" pitchFamily="2" charset="-79"/>
              <a:cs typeface="Aharoni" pitchFamily="2" charset="-79"/>
            </a:endParaRPr>
          </a:p>
        </p:txBody>
      </p:sp>
      <p:pic>
        <p:nvPicPr>
          <p:cNvPr id="49" name="Picture 48"/>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0" name="TextBox 49"/>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3" name="TextBox 2"/>
          <p:cNvSpPr txBox="1"/>
          <p:nvPr/>
        </p:nvSpPr>
        <p:spPr>
          <a:xfrm>
            <a:off x="5807468" y="609600"/>
            <a:ext cx="2803132" cy="646331"/>
          </a:xfrm>
          <a:prstGeom prst="rect">
            <a:avLst/>
          </a:prstGeom>
          <a:noFill/>
        </p:spPr>
        <p:txBody>
          <a:bodyPr wrap="square" rtlCol="0">
            <a:spAutoFit/>
          </a:bodyPr>
          <a:lstStyle/>
          <a:p>
            <a:r>
              <a:rPr lang="en-US" sz="3600" dirty="0" smtClean="0"/>
              <a:t>1 + 1 + 1 = 3</a:t>
            </a:r>
            <a:endParaRPr lang="en-US" sz="3600" dirty="0" smtClean="0"/>
          </a:p>
        </p:txBody>
      </p:sp>
      <p:sp>
        <p:nvSpPr>
          <p:cNvPr id="51" name="TextBox 50"/>
          <p:cNvSpPr txBox="1"/>
          <p:nvPr/>
        </p:nvSpPr>
        <p:spPr>
          <a:xfrm>
            <a:off x="5824517" y="1205047"/>
            <a:ext cx="2328883" cy="646331"/>
          </a:xfrm>
          <a:prstGeom prst="rect">
            <a:avLst/>
          </a:prstGeom>
          <a:noFill/>
        </p:spPr>
        <p:txBody>
          <a:bodyPr wrap="square" rtlCol="0">
            <a:spAutoFit/>
          </a:bodyPr>
          <a:lstStyle/>
          <a:p>
            <a:r>
              <a:rPr lang="en-US" sz="3600" dirty="0" smtClean="0"/>
              <a:t>1 x 1 x 1 = 1</a:t>
            </a:r>
            <a:endParaRPr lang="en-US" sz="3600" dirty="0" smtClean="0"/>
          </a:p>
        </p:txBody>
      </p:sp>
    </p:spTree>
    <p:extLst>
      <p:ext uri="{BB962C8B-B14F-4D97-AF65-F5344CB8AC3E}">
        <p14:creationId xmlns:p14="http://schemas.microsoft.com/office/powerpoint/2010/main" val="3776769552"/>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1"/>
                                        </p:tgtEl>
                                        <p:attrNameLst>
                                          <p:attrName>style.visibility</p:attrName>
                                        </p:attrNameLst>
                                      </p:cBhvr>
                                      <p:to>
                                        <p:strVal val="visible"/>
                                      </p:to>
                                    </p:set>
                                    <p:anim calcmode="lin" valueType="num">
                                      <p:cBhvr>
                                        <p:cTn id="14" dur="500" fill="hold"/>
                                        <p:tgtEl>
                                          <p:spTgt spid="51"/>
                                        </p:tgtEl>
                                        <p:attrNameLst>
                                          <p:attrName>ppt_w</p:attrName>
                                        </p:attrNameLst>
                                      </p:cBhvr>
                                      <p:tavLst>
                                        <p:tav tm="0">
                                          <p:val>
                                            <p:fltVal val="0"/>
                                          </p:val>
                                        </p:tav>
                                        <p:tav tm="100000">
                                          <p:val>
                                            <p:strVal val="#ppt_w"/>
                                          </p:val>
                                        </p:tav>
                                      </p:tavLst>
                                    </p:anim>
                                    <p:anim calcmode="lin" valueType="num">
                                      <p:cBhvr>
                                        <p:cTn id="15" dur="500" fill="hold"/>
                                        <p:tgtEl>
                                          <p:spTgt spid="51"/>
                                        </p:tgtEl>
                                        <p:attrNameLst>
                                          <p:attrName>ppt_h</p:attrName>
                                        </p:attrNameLst>
                                      </p:cBhvr>
                                      <p:tavLst>
                                        <p:tav tm="0">
                                          <p:val>
                                            <p:fltVal val="0"/>
                                          </p:val>
                                        </p:tav>
                                        <p:tav tm="100000">
                                          <p:val>
                                            <p:strVal val="#ppt_h"/>
                                          </p:val>
                                        </p:tav>
                                      </p:tavLst>
                                    </p:anim>
                                    <p:animEffect transition="in" filter="fade">
                                      <p:cBhvr>
                                        <p:cTn id="16" dur="500"/>
                                        <p:tgtEl>
                                          <p:spTgt spid="5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5"/>
                                        </p:tgtEl>
                                        <p:attrNameLst>
                                          <p:attrName>style.visibility</p:attrName>
                                        </p:attrNameLst>
                                      </p:cBhvr>
                                      <p:to>
                                        <p:strVal val="visible"/>
                                      </p:to>
                                    </p:set>
                                    <p:anim calcmode="lin" valueType="num">
                                      <p:cBhvr>
                                        <p:cTn id="21" dur="500" fill="hold"/>
                                        <p:tgtEl>
                                          <p:spTgt spid="35"/>
                                        </p:tgtEl>
                                        <p:attrNameLst>
                                          <p:attrName>ppt_w</p:attrName>
                                        </p:attrNameLst>
                                      </p:cBhvr>
                                      <p:tavLst>
                                        <p:tav tm="0">
                                          <p:val>
                                            <p:fltVal val="0"/>
                                          </p:val>
                                        </p:tav>
                                        <p:tav tm="100000">
                                          <p:val>
                                            <p:strVal val="#ppt_w"/>
                                          </p:val>
                                        </p:tav>
                                      </p:tavLst>
                                    </p:anim>
                                    <p:anim calcmode="lin" valueType="num">
                                      <p:cBhvr>
                                        <p:cTn id="22" dur="500" fill="hold"/>
                                        <p:tgtEl>
                                          <p:spTgt spid="35"/>
                                        </p:tgtEl>
                                        <p:attrNameLst>
                                          <p:attrName>ppt_h</p:attrName>
                                        </p:attrNameLst>
                                      </p:cBhvr>
                                      <p:tavLst>
                                        <p:tav tm="0">
                                          <p:val>
                                            <p:fltVal val="0"/>
                                          </p:val>
                                        </p:tav>
                                        <p:tav tm="100000">
                                          <p:val>
                                            <p:strVal val="#ppt_h"/>
                                          </p:val>
                                        </p:tav>
                                      </p:tavLst>
                                    </p:anim>
                                    <p:animEffect transition="in" filter="fade">
                                      <p:cBhvr>
                                        <p:cTn id="23" dur="500"/>
                                        <p:tgtEl>
                                          <p:spTgt spid="35"/>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p:cTn id="26" dur="500" fill="hold"/>
                                        <p:tgtEl>
                                          <p:spTgt spid="43"/>
                                        </p:tgtEl>
                                        <p:attrNameLst>
                                          <p:attrName>ppt_w</p:attrName>
                                        </p:attrNameLst>
                                      </p:cBhvr>
                                      <p:tavLst>
                                        <p:tav tm="0">
                                          <p:val>
                                            <p:fltVal val="0"/>
                                          </p:val>
                                        </p:tav>
                                        <p:tav tm="100000">
                                          <p:val>
                                            <p:strVal val="#ppt_w"/>
                                          </p:val>
                                        </p:tav>
                                      </p:tavLst>
                                    </p:anim>
                                    <p:anim calcmode="lin" valueType="num">
                                      <p:cBhvr>
                                        <p:cTn id="27" dur="500" fill="hold"/>
                                        <p:tgtEl>
                                          <p:spTgt spid="43"/>
                                        </p:tgtEl>
                                        <p:attrNameLst>
                                          <p:attrName>ppt_h</p:attrName>
                                        </p:attrNameLst>
                                      </p:cBhvr>
                                      <p:tavLst>
                                        <p:tav tm="0">
                                          <p:val>
                                            <p:fltVal val="0"/>
                                          </p:val>
                                        </p:tav>
                                        <p:tav tm="100000">
                                          <p:val>
                                            <p:strVal val="#ppt_h"/>
                                          </p:val>
                                        </p:tav>
                                      </p:tavLst>
                                    </p:anim>
                                    <p:animEffect transition="in" filter="fade">
                                      <p:cBhvr>
                                        <p:cTn id="28" dur="500"/>
                                        <p:tgtEl>
                                          <p:spTgt spid="4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wipe(left)">
                                      <p:cBhvr>
                                        <p:cTn id="33" dur="500"/>
                                        <p:tgtEl>
                                          <p:spTgt spid="2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wipe(right)">
                                      <p:cBhvr>
                                        <p:cTn id="38" dur="500"/>
                                        <p:tgtEl>
                                          <p:spTgt spid="22"/>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nodeType="click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ipe(up)">
                                      <p:cBhvr>
                                        <p:cTn id="43" dur="500"/>
                                        <p:tgtEl>
                                          <p:spTgt spid="32"/>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wheel(1)">
                                      <p:cBhvr>
                                        <p:cTn id="48" dur="2000"/>
                                        <p:tgtEl>
                                          <p:spTgt spid="1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up)">
                                      <p:cBhvr>
                                        <p:cTn id="53" dur="500"/>
                                        <p:tgtEl>
                                          <p:spTgt spid="45"/>
                                        </p:tgtEl>
                                      </p:cBhvr>
                                    </p:animEffect>
                                  </p:childTnLst>
                                </p:cTn>
                              </p:par>
                            </p:childTnLst>
                          </p:cTn>
                        </p:par>
                        <p:par>
                          <p:cTn id="54" fill="hold">
                            <p:stCondLst>
                              <p:cond delay="500"/>
                            </p:stCondLst>
                            <p:childTnLst>
                              <p:par>
                                <p:cTn id="55" presetID="22" presetClass="entr" presetSubtype="8" fill="hold" grpId="0" nodeType="after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wipe(left)">
                                      <p:cBhvr>
                                        <p:cTn id="57" dur="500"/>
                                        <p:tgtEl>
                                          <p:spTgt spid="46"/>
                                        </p:tgtEl>
                                      </p:cBhvr>
                                    </p:animEffect>
                                  </p:childTnLst>
                                </p:cTn>
                              </p:par>
                            </p:childTnLst>
                          </p:cTn>
                        </p:par>
                        <p:par>
                          <p:cTn id="58" fill="hold">
                            <p:stCondLst>
                              <p:cond delay="1000"/>
                            </p:stCondLst>
                            <p:childTnLst>
                              <p:par>
                                <p:cTn id="59" presetID="22" presetClass="entr" presetSubtype="4"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down)">
                                      <p:cBhvr>
                                        <p:cTn id="6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43" grpId="0" animBg="1"/>
      <p:bldP spid="44" grpId="0"/>
      <p:bldP spid="45" grpId="0"/>
      <p:bldP spid="46" grpId="0"/>
      <p:bldP spid="3" grpId="0"/>
      <p:bldP spid="51"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1967585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9" name="Picture 48"/>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0" name="TextBox 49"/>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pic>
        <p:nvPicPr>
          <p:cNvPr id="4" name="Picture 3"/>
          <p:cNvPicPr>
            <a:picLocks noChangeAspect="1"/>
          </p:cNvPicPr>
          <p:nvPr/>
        </p:nvPicPr>
        <p:blipFill rotWithShape="1">
          <a:blip r:embed="rId4"/>
          <a:srcRect r="19026" b="19290"/>
          <a:stretch/>
        </p:blipFill>
        <p:spPr>
          <a:xfrm rot="21205084">
            <a:off x="1371600" y="533400"/>
            <a:ext cx="2589652" cy="4005287"/>
          </a:xfrm>
          <a:prstGeom prst="rect">
            <a:avLst/>
          </a:prstGeom>
          <a:effectLst>
            <a:outerShdw blurRad="101600" dist="254000" dir="7800000" algn="t" rotWithShape="0">
              <a:schemeClr val="bg1">
                <a:alpha val="30000"/>
              </a:schemeClr>
            </a:outerShdw>
          </a:effectLst>
          <a:scene3d>
            <a:camera prst="orthographicFront"/>
            <a:lightRig rig="threePt" dir="t"/>
          </a:scene3d>
          <a:sp3d>
            <a:bevelT w="190500" h="190500"/>
          </a:sp3d>
        </p:spPr>
      </p:pic>
      <p:sp>
        <p:nvSpPr>
          <p:cNvPr id="5" name="TextBox 4"/>
          <p:cNvSpPr txBox="1"/>
          <p:nvPr/>
        </p:nvSpPr>
        <p:spPr>
          <a:xfrm>
            <a:off x="1828800" y="4800600"/>
            <a:ext cx="1613415" cy="646331"/>
          </a:xfrm>
          <a:prstGeom prst="rect">
            <a:avLst/>
          </a:prstGeom>
          <a:noFill/>
        </p:spPr>
        <p:txBody>
          <a:bodyPr wrap="square" rtlCol="0">
            <a:spAutoFit/>
          </a:bodyPr>
          <a:lstStyle/>
          <a:p>
            <a:r>
              <a:rPr lang="en-US" sz="3600" dirty="0" smtClean="0"/>
              <a:t>$7.00</a:t>
            </a:r>
            <a:endParaRPr lang="en-US" sz="3600" dirty="0" smtClean="0"/>
          </a:p>
        </p:txBody>
      </p:sp>
      <p:pic>
        <p:nvPicPr>
          <p:cNvPr id="6" name="Picture 5"/>
          <p:cNvPicPr>
            <a:picLocks noChangeAspect="1"/>
          </p:cNvPicPr>
          <p:nvPr/>
        </p:nvPicPr>
        <p:blipFill rotWithShape="1">
          <a:blip r:embed="rId5"/>
          <a:srcRect r="19783" b="19655"/>
          <a:stretch/>
        </p:blipFill>
        <p:spPr>
          <a:xfrm rot="341526">
            <a:off x="4691032" y="522852"/>
            <a:ext cx="2471768" cy="4049148"/>
          </a:xfrm>
          <a:prstGeom prst="rect">
            <a:avLst/>
          </a:prstGeom>
          <a:effectLst>
            <a:outerShdw blurRad="101600" dist="254000" dir="2700000" algn="tl" rotWithShape="0">
              <a:schemeClr val="bg1">
                <a:alpha val="30000"/>
              </a:schemeClr>
            </a:outerShdw>
          </a:effectLst>
          <a:scene3d>
            <a:camera prst="orthographicFront"/>
            <a:lightRig rig="threePt" dir="t"/>
          </a:scene3d>
          <a:sp3d>
            <a:bevelT w="190500" h="190500"/>
          </a:sp3d>
        </p:spPr>
      </p:pic>
      <p:sp>
        <p:nvSpPr>
          <p:cNvPr id="47" name="TextBox 46"/>
          <p:cNvSpPr txBox="1"/>
          <p:nvPr/>
        </p:nvSpPr>
        <p:spPr>
          <a:xfrm>
            <a:off x="5244585" y="4800600"/>
            <a:ext cx="1613415" cy="646331"/>
          </a:xfrm>
          <a:prstGeom prst="rect">
            <a:avLst/>
          </a:prstGeom>
          <a:noFill/>
        </p:spPr>
        <p:txBody>
          <a:bodyPr wrap="square" rtlCol="0">
            <a:spAutoFit/>
          </a:bodyPr>
          <a:lstStyle/>
          <a:p>
            <a:r>
              <a:rPr lang="en-US" sz="3600" dirty="0" smtClean="0"/>
              <a:t>$4.25</a:t>
            </a:r>
            <a:endParaRPr lang="en-US" sz="3600" dirty="0" smtClean="0"/>
          </a:p>
        </p:txBody>
      </p:sp>
    </p:spTree>
    <p:extLst>
      <p:ext uri="{BB962C8B-B14F-4D97-AF65-F5344CB8AC3E}">
        <p14:creationId xmlns:p14="http://schemas.microsoft.com/office/powerpoint/2010/main" val="130639418"/>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47"/>
                                        </p:tgtEl>
                                        <p:attrNameLst>
                                          <p:attrName>style.visibility</p:attrName>
                                        </p:attrNameLst>
                                      </p:cBhvr>
                                      <p:to>
                                        <p:strVal val="visible"/>
                                      </p:to>
                                    </p:set>
                                    <p:anim calcmode="lin" valueType="num">
                                      <p:cBhvr>
                                        <p:cTn id="25" dur="500" fill="hold"/>
                                        <p:tgtEl>
                                          <p:spTgt spid="47"/>
                                        </p:tgtEl>
                                        <p:attrNameLst>
                                          <p:attrName>ppt_w</p:attrName>
                                        </p:attrNameLst>
                                      </p:cBhvr>
                                      <p:tavLst>
                                        <p:tav tm="0">
                                          <p:val>
                                            <p:fltVal val="0"/>
                                          </p:val>
                                        </p:tav>
                                        <p:tav tm="100000">
                                          <p:val>
                                            <p:strVal val="#ppt_w"/>
                                          </p:val>
                                        </p:tav>
                                      </p:tavLst>
                                    </p:anim>
                                    <p:anim calcmode="lin" valueType="num">
                                      <p:cBhvr>
                                        <p:cTn id="26" dur="500" fill="hold"/>
                                        <p:tgtEl>
                                          <p:spTgt spid="47"/>
                                        </p:tgtEl>
                                        <p:attrNameLst>
                                          <p:attrName>ppt_h</p:attrName>
                                        </p:attrNameLst>
                                      </p:cBhvr>
                                      <p:tavLst>
                                        <p:tav tm="0">
                                          <p:val>
                                            <p:fltVal val="0"/>
                                          </p:val>
                                        </p:tav>
                                        <p:tav tm="100000">
                                          <p:val>
                                            <p:strVal val="#ppt_h"/>
                                          </p:val>
                                        </p:tav>
                                      </p:tavLst>
                                    </p:anim>
                                    <p:animEffect transition="in" filter="fade">
                                      <p:cBhvr>
                                        <p:cTn id="2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6" name="Table 25"/>
          <p:cNvGraphicFramePr>
            <a:graphicFrameLocks noGrp="1"/>
          </p:cNvGraphicFramePr>
          <p:nvPr>
            <p:extLst>
              <p:ext uri="{D42A27DB-BD31-4B8C-83A1-F6EECF244321}">
                <p14:modId xmlns:p14="http://schemas.microsoft.com/office/powerpoint/2010/main" val="892392927"/>
              </p:ext>
            </p:extLst>
          </p:nvPr>
        </p:nvGraphicFramePr>
        <p:xfrm>
          <a:off x="1925078" y="1499989"/>
          <a:ext cx="6672348" cy="3308004"/>
        </p:xfrm>
        <a:graphic>
          <a:graphicData uri="http://schemas.openxmlformats.org/drawingml/2006/table">
            <a:tbl>
              <a:tblPr firstRow="1" bandRow="1">
                <a:tableStyleId>{5C22544A-7EE6-4342-B048-85BDC9FD1C3A}</a:tableStyleId>
              </a:tblPr>
              <a:tblGrid>
                <a:gridCol w="370686"/>
                <a:gridCol w="370686"/>
                <a:gridCol w="370686"/>
                <a:gridCol w="370686"/>
                <a:gridCol w="370686"/>
                <a:gridCol w="370686"/>
                <a:gridCol w="370686"/>
                <a:gridCol w="370686"/>
                <a:gridCol w="370686"/>
                <a:gridCol w="370686"/>
                <a:gridCol w="370686"/>
                <a:gridCol w="370686"/>
                <a:gridCol w="370686"/>
                <a:gridCol w="370686"/>
                <a:gridCol w="370686"/>
                <a:gridCol w="370686"/>
                <a:gridCol w="370686"/>
                <a:gridCol w="370686"/>
              </a:tblGrid>
              <a:tr h="47257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11" name="TextBox 10"/>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10" name="TextBox 9"/>
          <p:cNvSpPr txBox="1"/>
          <p:nvPr/>
        </p:nvSpPr>
        <p:spPr>
          <a:xfrm rot="18869340">
            <a:off x="1048078" y="5144830"/>
            <a:ext cx="876934" cy="400110"/>
          </a:xfrm>
          <a:prstGeom prst="rect">
            <a:avLst/>
          </a:prstGeom>
          <a:noFill/>
        </p:spPr>
        <p:txBody>
          <a:bodyPr wrap="square" rtlCol="0">
            <a:spAutoFit/>
          </a:bodyPr>
          <a:lstStyle/>
          <a:p>
            <a:pPr algn="r"/>
            <a:r>
              <a:rPr lang="en-US" sz="2000" dirty="0" smtClean="0"/>
              <a:t>1920</a:t>
            </a:r>
          </a:p>
        </p:txBody>
      </p:sp>
      <p:sp>
        <p:nvSpPr>
          <p:cNvPr id="14" name="TextBox 13"/>
          <p:cNvSpPr txBox="1"/>
          <p:nvPr/>
        </p:nvSpPr>
        <p:spPr>
          <a:xfrm rot="18869340">
            <a:off x="1914853" y="5144830"/>
            <a:ext cx="876934" cy="400110"/>
          </a:xfrm>
          <a:prstGeom prst="rect">
            <a:avLst/>
          </a:prstGeom>
          <a:noFill/>
        </p:spPr>
        <p:txBody>
          <a:bodyPr wrap="square" rtlCol="0">
            <a:spAutoFit/>
          </a:bodyPr>
          <a:lstStyle/>
          <a:p>
            <a:pPr algn="r"/>
            <a:r>
              <a:rPr lang="en-US" sz="2000" dirty="0" smtClean="0"/>
              <a:t>1930</a:t>
            </a:r>
          </a:p>
        </p:txBody>
      </p:sp>
      <p:sp>
        <p:nvSpPr>
          <p:cNvPr id="15" name="TextBox 14"/>
          <p:cNvSpPr txBox="1"/>
          <p:nvPr/>
        </p:nvSpPr>
        <p:spPr>
          <a:xfrm>
            <a:off x="207901" y="4152474"/>
            <a:ext cx="1615044" cy="400110"/>
          </a:xfrm>
          <a:prstGeom prst="rect">
            <a:avLst/>
          </a:prstGeom>
          <a:noFill/>
        </p:spPr>
        <p:txBody>
          <a:bodyPr wrap="square" rtlCol="0">
            <a:spAutoFit/>
          </a:bodyPr>
          <a:lstStyle/>
          <a:p>
            <a:pPr algn="r"/>
            <a:r>
              <a:rPr lang="en-US" sz="2000" dirty="0"/>
              <a:t>3</a:t>
            </a:r>
            <a:r>
              <a:rPr lang="en-US" sz="2000" dirty="0" smtClean="0"/>
              <a:t>,000,000</a:t>
            </a:r>
          </a:p>
        </p:txBody>
      </p:sp>
      <p:sp>
        <p:nvSpPr>
          <p:cNvPr id="17" name="TextBox 16"/>
          <p:cNvSpPr txBox="1"/>
          <p:nvPr/>
        </p:nvSpPr>
        <p:spPr>
          <a:xfrm>
            <a:off x="205926" y="3651749"/>
            <a:ext cx="1615044" cy="400110"/>
          </a:xfrm>
          <a:prstGeom prst="rect">
            <a:avLst/>
          </a:prstGeom>
          <a:noFill/>
        </p:spPr>
        <p:txBody>
          <a:bodyPr wrap="square" rtlCol="0">
            <a:spAutoFit/>
          </a:bodyPr>
          <a:lstStyle/>
          <a:p>
            <a:pPr algn="r"/>
            <a:r>
              <a:rPr lang="en-US" sz="2000" dirty="0"/>
              <a:t>6</a:t>
            </a:r>
            <a:r>
              <a:rPr lang="en-US" sz="2000" dirty="0" smtClean="0"/>
              <a:t>,000,000</a:t>
            </a:r>
          </a:p>
        </p:txBody>
      </p:sp>
      <p:sp>
        <p:nvSpPr>
          <p:cNvPr id="19" name="TextBox 18"/>
          <p:cNvSpPr txBox="1"/>
          <p:nvPr/>
        </p:nvSpPr>
        <p:spPr>
          <a:xfrm>
            <a:off x="203951" y="3151024"/>
            <a:ext cx="1615044" cy="400110"/>
          </a:xfrm>
          <a:prstGeom prst="rect">
            <a:avLst/>
          </a:prstGeom>
          <a:noFill/>
        </p:spPr>
        <p:txBody>
          <a:bodyPr wrap="square" rtlCol="0">
            <a:spAutoFit/>
          </a:bodyPr>
          <a:lstStyle/>
          <a:p>
            <a:pPr algn="r"/>
            <a:r>
              <a:rPr lang="en-US" sz="2000" dirty="0"/>
              <a:t>9</a:t>
            </a:r>
            <a:r>
              <a:rPr lang="en-US" sz="2000" dirty="0" smtClean="0"/>
              <a:t>,000,000</a:t>
            </a:r>
          </a:p>
        </p:txBody>
      </p:sp>
      <p:sp>
        <p:nvSpPr>
          <p:cNvPr id="20" name="TextBox 19"/>
          <p:cNvSpPr txBox="1"/>
          <p:nvPr/>
        </p:nvSpPr>
        <p:spPr>
          <a:xfrm>
            <a:off x="201976" y="2733424"/>
            <a:ext cx="1615044" cy="400110"/>
          </a:xfrm>
          <a:prstGeom prst="rect">
            <a:avLst/>
          </a:prstGeom>
          <a:noFill/>
        </p:spPr>
        <p:txBody>
          <a:bodyPr wrap="square" rtlCol="0">
            <a:spAutoFit/>
          </a:bodyPr>
          <a:lstStyle/>
          <a:p>
            <a:pPr algn="r"/>
            <a:r>
              <a:rPr lang="en-US" sz="2000" dirty="0" smtClean="0"/>
              <a:t>12,000,000</a:t>
            </a:r>
          </a:p>
        </p:txBody>
      </p:sp>
      <p:sp>
        <p:nvSpPr>
          <p:cNvPr id="21" name="TextBox 20"/>
          <p:cNvSpPr txBox="1"/>
          <p:nvPr/>
        </p:nvSpPr>
        <p:spPr>
          <a:xfrm>
            <a:off x="200001" y="2268324"/>
            <a:ext cx="1615044" cy="400110"/>
          </a:xfrm>
          <a:prstGeom prst="rect">
            <a:avLst/>
          </a:prstGeom>
          <a:noFill/>
        </p:spPr>
        <p:txBody>
          <a:bodyPr wrap="square" rtlCol="0">
            <a:spAutoFit/>
          </a:bodyPr>
          <a:lstStyle/>
          <a:p>
            <a:pPr algn="r"/>
            <a:r>
              <a:rPr lang="en-US" sz="2000" dirty="0" smtClean="0"/>
              <a:t>15,000,000</a:t>
            </a:r>
          </a:p>
        </p:txBody>
      </p:sp>
      <p:sp>
        <p:nvSpPr>
          <p:cNvPr id="22" name="TextBox 21"/>
          <p:cNvSpPr txBox="1"/>
          <p:nvPr/>
        </p:nvSpPr>
        <p:spPr>
          <a:xfrm>
            <a:off x="198026" y="1803224"/>
            <a:ext cx="1615044" cy="400110"/>
          </a:xfrm>
          <a:prstGeom prst="rect">
            <a:avLst/>
          </a:prstGeom>
          <a:noFill/>
        </p:spPr>
        <p:txBody>
          <a:bodyPr wrap="square" rtlCol="0">
            <a:spAutoFit/>
          </a:bodyPr>
          <a:lstStyle/>
          <a:p>
            <a:pPr algn="r"/>
            <a:r>
              <a:rPr lang="en-US" sz="2000" dirty="0" smtClean="0"/>
              <a:t>18,000,000</a:t>
            </a:r>
          </a:p>
        </p:txBody>
      </p:sp>
      <p:sp>
        <p:nvSpPr>
          <p:cNvPr id="23" name="TextBox 22"/>
          <p:cNvSpPr txBox="1"/>
          <p:nvPr/>
        </p:nvSpPr>
        <p:spPr>
          <a:xfrm>
            <a:off x="196051" y="1338124"/>
            <a:ext cx="1615044" cy="400110"/>
          </a:xfrm>
          <a:prstGeom prst="rect">
            <a:avLst/>
          </a:prstGeom>
          <a:noFill/>
        </p:spPr>
        <p:txBody>
          <a:bodyPr wrap="square" rtlCol="0">
            <a:spAutoFit/>
          </a:bodyPr>
          <a:lstStyle/>
          <a:p>
            <a:pPr algn="r"/>
            <a:r>
              <a:rPr lang="en-US" sz="2000" dirty="0" smtClean="0"/>
              <a:t>21,000,000</a:t>
            </a:r>
          </a:p>
        </p:txBody>
      </p:sp>
      <p:sp>
        <p:nvSpPr>
          <p:cNvPr id="24" name="Freeform 23"/>
          <p:cNvSpPr/>
          <p:nvPr/>
        </p:nvSpPr>
        <p:spPr>
          <a:xfrm>
            <a:off x="1906077" y="2116876"/>
            <a:ext cx="6697790" cy="2712491"/>
          </a:xfrm>
          <a:custGeom>
            <a:avLst/>
            <a:gdLst>
              <a:gd name="connsiteX0" fmla="*/ 0 w 6697683"/>
              <a:gd name="connsiteY0" fmla="*/ 3182587 h 3206338"/>
              <a:gd name="connsiteX1" fmla="*/ 356260 w 6697683"/>
              <a:gd name="connsiteY1" fmla="*/ 3158837 h 3206338"/>
              <a:gd name="connsiteX2" fmla="*/ 736270 w 6697683"/>
              <a:gd name="connsiteY2" fmla="*/ 3158837 h 3206338"/>
              <a:gd name="connsiteX3" fmla="*/ 1128156 w 6697683"/>
              <a:gd name="connsiteY3" fmla="*/ 3158837 h 3206338"/>
              <a:gd name="connsiteX4" fmla="*/ 1484415 w 6697683"/>
              <a:gd name="connsiteY4" fmla="*/ 3158837 h 3206338"/>
              <a:gd name="connsiteX5" fmla="*/ 1840675 w 6697683"/>
              <a:gd name="connsiteY5" fmla="*/ 3146961 h 3206338"/>
              <a:gd name="connsiteX6" fmla="*/ 2232561 w 6697683"/>
              <a:gd name="connsiteY6" fmla="*/ 3135086 h 3206338"/>
              <a:gd name="connsiteX7" fmla="*/ 2576945 w 6697683"/>
              <a:gd name="connsiteY7" fmla="*/ 3111335 h 3206338"/>
              <a:gd name="connsiteX8" fmla="*/ 2980706 w 6697683"/>
              <a:gd name="connsiteY8" fmla="*/ 3087585 h 3206338"/>
              <a:gd name="connsiteX9" fmla="*/ 3360717 w 6697683"/>
              <a:gd name="connsiteY9" fmla="*/ 3063834 h 3206338"/>
              <a:gd name="connsiteX10" fmla="*/ 3693226 w 6697683"/>
              <a:gd name="connsiteY10" fmla="*/ 3028208 h 3206338"/>
              <a:gd name="connsiteX11" fmla="*/ 4073236 w 6697683"/>
              <a:gd name="connsiteY11" fmla="*/ 3004457 h 3206338"/>
              <a:gd name="connsiteX12" fmla="*/ 4441371 w 6697683"/>
              <a:gd name="connsiteY12" fmla="*/ 2945081 h 3206338"/>
              <a:gd name="connsiteX13" fmla="*/ 4809506 w 6697683"/>
              <a:gd name="connsiteY13" fmla="*/ 2790701 h 3206338"/>
              <a:gd name="connsiteX14" fmla="*/ 5189517 w 6697683"/>
              <a:gd name="connsiteY14" fmla="*/ 2529444 h 3206338"/>
              <a:gd name="connsiteX15" fmla="*/ 5569527 w 6697683"/>
              <a:gd name="connsiteY15" fmla="*/ 2125683 h 3206338"/>
              <a:gd name="connsiteX16" fmla="*/ 5949538 w 6697683"/>
              <a:gd name="connsiteY16" fmla="*/ 1460665 h 3206338"/>
              <a:gd name="connsiteX17" fmla="*/ 6329548 w 6697683"/>
              <a:gd name="connsiteY17" fmla="*/ 641268 h 3206338"/>
              <a:gd name="connsiteX18" fmla="*/ 6662057 w 6697683"/>
              <a:gd name="connsiteY18" fmla="*/ 0 h 3206338"/>
              <a:gd name="connsiteX19" fmla="*/ 6697683 w 6697683"/>
              <a:gd name="connsiteY19" fmla="*/ 3206338 h 3206338"/>
              <a:gd name="connsiteX20" fmla="*/ 0 w 6697683"/>
              <a:gd name="connsiteY20" fmla="*/ 3182587 h 3206338"/>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84415 w 6703000"/>
              <a:gd name="connsiteY4" fmla="*/ 3240723 h 3288224"/>
              <a:gd name="connsiteX5" fmla="*/ 1840675 w 6703000"/>
              <a:gd name="connsiteY5" fmla="*/ 3228847 h 3288224"/>
              <a:gd name="connsiteX6" fmla="*/ 2232561 w 6703000"/>
              <a:gd name="connsiteY6" fmla="*/ 3216972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40675 w 6703000"/>
              <a:gd name="connsiteY5" fmla="*/ 3228847 h 3288224"/>
              <a:gd name="connsiteX6" fmla="*/ 2232561 w 6703000"/>
              <a:gd name="connsiteY6" fmla="*/ 3216972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216972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04083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58128 w 6703000"/>
              <a:gd name="connsiteY8" fmla="*/ 3011426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58128 w 6703000"/>
              <a:gd name="connsiteY8" fmla="*/ 3011426 h 3288224"/>
              <a:gd name="connsiteX9" fmla="*/ 3326851 w 6703000"/>
              <a:gd name="connsiteY9" fmla="*/ 2919942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58128 w 6703000"/>
              <a:gd name="connsiteY8" fmla="*/ 3011426 h 3288224"/>
              <a:gd name="connsiteX9" fmla="*/ 3326851 w 6703000"/>
              <a:gd name="connsiteY9" fmla="*/ 29425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86526 w 6703000"/>
              <a:gd name="connsiteY12" fmla="*/ 1672300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86526 w 6703000"/>
              <a:gd name="connsiteY12" fmla="*/ 1672300 h 3288224"/>
              <a:gd name="connsiteX13" fmla="*/ 4843373 w 6703000"/>
              <a:gd name="connsiteY13" fmla="*/ 15517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86526 w 6703000"/>
              <a:gd name="connsiteY12" fmla="*/ 1672300 h 3288224"/>
              <a:gd name="connsiteX13" fmla="*/ 4843373 w 6703000"/>
              <a:gd name="connsiteY13" fmla="*/ 1551787 h 3288224"/>
              <a:gd name="connsiteX14" fmla="*/ 5200806 w 6703000"/>
              <a:gd name="connsiteY14" fmla="*/ 1629197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52659 w 6703000"/>
              <a:gd name="connsiteY12" fmla="*/ 1830344 h 3288224"/>
              <a:gd name="connsiteX13" fmla="*/ 4843373 w 6703000"/>
              <a:gd name="connsiteY13" fmla="*/ 1551787 h 3288224"/>
              <a:gd name="connsiteX14" fmla="*/ 5200806 w 6703000"/>
              <a:gd name="connsiteY14" fmla="*/ 1629197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52659 w 6703000"/>
              <a:gd name="connsiteY12" fmla="*/ 1830344 h 3288224"/>
              <a:gd name="connsiteX13" fmla="*/ 4820795 w 6703000"/>
              <a:gd name="connsiteY13" fmla="*/ 1642098 h 3288224"/>
              <a:gd name="connsiteX14" fmla="*/ 5200806 w 6703000"/>
              <a:gd name="connsiteY14" fmla="*/ 1629197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52659 w 6703000"/>
              <a:gd name="connsiteY12" fmla="*/ 1830344 h 3288224"/>
              <a:gd name="connsiteX13" fmla="*/ 4820795 w 6703000"/>
              <a:gd name="connsiteY13" fmla="*/ 1642098 h 3288224"/>
              <a:gd name="connsiteX14" fmla="*/ 5200806 w 6703000"/>
              <a:gd name="connsiteY14" fmla="*/ 16291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20795 w 6703000"/>
              <a:gd name="connsiteY13" fmla="*/ 1642098 h 3288224"/>
              <a:gd name="connsiteX14" fmla="*/ 5200806 w 6703000"/>
              <a:gd name="connsiteY14" fmla="*/ 16291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00806 w 6703000"/>
              <a:gd name="connsiteY14" fmla="*/ 16291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275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16308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16308 h 3288224"/>
              <a:gd name="connsiteX15" fmla="*/ 5603393 w 6703000"/>
              <a:gd name="connsiteY15" fmla="*/ 785169 h 3288224"/>
              <a:gd name="connsiteX16" fmla="*/ 5938249 w 6703000"/>
              <a:gd name="connsiteY16" fmla="*/ 616862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16308 h 3288224"/>
              <a:gd name="connsiteX15" fmla="*/ 5603393 w 6703000"/>
              <a:gd name="connsiteY15" fmla="*/ 785169 h 3288224"/>
              <a:gd name="connsiteX16" fmla="*/ 5938249 w 6703000"/>
              <a:gd name="connsiteY16" fmla="*/ 616862 h 3288224"/>
              <a:gd name="connsiteX17" fmla="*/ 6329548 w 6703000"/>
              <a:gd name="connsiteY17" fmla="*/ 610265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603393 w 6697790"/>
              <a:gd name="connsiteY15" fmla="*/ 209436 h 2712491"/>
              <a:gd name="connsiteX16" fmla="*/ 5938249 w 6697790"/>
              <a:gd name="connsiteY16" fmla="*/ 411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411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29681 w 6697790"/>
              <a:gd name="connsiteY11" fmla="*/ 18558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29681 w 6697790"/>
              <a:gd name="connsiteY11" fmla="*/ 1855855 h 2712491"/>
              <a:gd name="connsiteX12" fmla="*/ 4463948 w 6697790"/>
              <a:gd name="connsiteY12" fmla="*/ 174003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04515 w 6697790"/>
              <a:gd name="connsiteY10" fmla="*/ 1958627 h 2712491"/>
              <a:gd name="connsiteX11" fmla="*/ 4129681 w 6697790"/>
              <a:gd name="connsiteY11" fmla="*/ 1855855 h 2712491"/>
              <a:gd name="connsiteX12" fmla="*/ 4463948 w 6697790"/>
              <a:gd name="connsiteY12" fmla="*/ 174003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697790" h="2712491">
                <a:moveTo>
                  <a:pt x="0" y="2688740"/>
                </a:moveTo>
                <a:lnTo>
                  <a:pt x="356260" y="2664990"/>
                </a:lnTo>
                <a:lnTo>
                  <a:pt x="736270" y="2664990"/>
                </a:lnTo>
                <a:lnTo>
                  <a:pt x="1128156" y="2664990"/>
                </a:lnTo>
                <a:lnTo>
                  <a:pt x="1495704" y="2608545"/>
                </a:lnTo>
                <a:lnTo>
                  <a:pt x="1851964" y="2574092"/>
                </a:lnTo>
                <a:lnTo>
                  <a:pt x="2232561" y="2573506"/>
                </a:lnTo>
                <a:lnTo>
                  <a:pt x="2610811" y="2504599"/>
                </a:lnTo>
                <a:lnTo>
                  <a:pt x="2946839" y="2480849"/>
                </a:lnTo>
                <a:lnTo>
                  <a:pt x="3326851" y="2366787"/>
                </a:lnTo>
                <a:lnTo>
                  <a:pt x="3704515" y="1958627"/>
                </a:lnTo>
                <a:lnTo>
                  <a:pt x="4129681" y="1855855"/>
                </a:lnTo>
                <a:lnTo>
                  <a:pt x="4463948" y="1740034"/>
                </a:lnTo>
                <a:lnTo>
                  <a:pt x="4809506" y="1156676"/>
                </a:lnTo>
                <a:lnTo>
                  <a:pt x="5223384" y="940575"/>
                </a:lnTo>
                <a:lnTo>
                  <a:pt x="5592104" y="435214"/>
                </a:lnTo>
                <a:lnTo>
                  <a:pt x="5938249" y="142729"/>
                </a:lnTo>
                <a:lnTo>
                  <a:pt x="6329548" y="34532"/>
                </a:lnTo>
                <a:lnTo>
                  <a:pt x="6680422" y="0"/>
                </a:lnTo>
                <a:cubicBezTo>
                  <a:pt x="6678650" y="1096075"/>
                  <a:pt x="6699455" y="1616416"/>
                  <a:pt x="6697683" y="2712491"/>
                </a:cubicBezTo>
                <a:lnTo>
                  <a:pt x="0" y="2688740"/>
                </a:lnTo>
                <a:close/>
              </a:path>
            </a:pathLst>
          </a:cu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457200" y="533400"/>
            <a:ext cx="8151877" cy="646331"/>
          </a:xfrm>
          <a:prstGeom prst="rect">
            <a:avLst/>
          </a:prstGeom>
          <a:noFill/>
        </p:spPr>
        <p:txBody>
          <a:bodyPr wrap="square" rtlCol="0">
            <a:spAutoFit/>
          </a:bodyPr>
          <a:lstStyle/>
          <a:p>
            <a:pPr algn="ctr"/>
            <a:r>
              <a:rPr lang="en-US" sz="3600" dirty="0" smtClean="0"/>
              <a:t>Watchtower Growth Chart</a:t>
            </a:r>
          </a:p>
        </p:txBody>
      </p:sp>
      <p:sp>
        <p:nvSpPr>
          <p:cNvPr id="27" name="TextBox 26"/>
          <p:cNvSpPr txBox="1"/>
          <p:nvPr/>
        </p:nvSpPr>
        <p:spPr>
          <a:xfrm rot="18869340">
            <a:off x="2657803" y="5163879"/>
            <a:ext cx="876934" cy="400110"/>
          </a:xfrm>
          <a:prstGeom prst="rect">
            <a:avLst/>
          </a:prstGeom>
          <a:noFill/>
        </p:spPr>
        <p:txBody>
          <a:bodyPr wrap="square" rtlCol="0">
            <a:spAutoFit/>
          </a:bodyPr>
          <a:lstStyle/>
          <a:p>
            <a:pPr algn="r"/>
            <a:r>
              <a:rPr lang="en-US" sz="2000" dirty="0" smtClean="0"/>
              <a:t>1940</a:t>
            </a:r>
          </a:p>
        </p:txBody>
      </p:sp>
      <p:sp>
        <p:nvSpPr>
          <p:cNvPr id="28" name="TextBox 27"/>
          <p:cNvSpPr txBox="1"/>
          <p:nvPr/>
        </p:nvSpPr>
        <p:spPr>
          <a:xfrm rot="18869340">
            <a:off x="3419803" y="5173404"/>
            <a:ext cx="876934" cy="400110"/>
          </a:xfrm>
          <a:prstGeom prst="rect">
            <a:avLst/>
          </a:prstGeom>
          <a:noFill/>
        </p:spPr>
        <p:txBody>
          <a:bodyPr wrap="square" rtlCol="0">
            <a:spAutoFit/>
          </a:bodyPr>
          <a:lstStyle/>
          <a:p>
            <a:pPr algn="r"/>
            <a:r>
              <a:rPr lang="en-US" sz="2000" dirty="0" smtClean="0"/>
              <a:t>1950</a:t>
            </a:r>
          </a:p>
        </p:txBody>
      </p:sp>
      <p:sp>
        <p:nvSpPr>
          <p:cNvPr id="29" name="TextBox 28"/>
          <p:cNvSpPr txBox="1"/>
          <p:nvPr/>
        </p:nvSpPr>
        <p:spPr>
          <a:xfrm rot="18869340">
            <a:off x="4172278" y="5171617"/>
            <a:ext cx="876934" cy="400110"/>
          </a:xfrm>
          <a:prstGeom prst="rect">
            <a:avLst/>
          </a:prstGeom>
          <a:noFill/>
        </p:spPr>
        <p:txBody>
          <a:bodyPr wrap="square" rtlCol="0">
            <a:spAutoFit/>
          </a:bodyPr>
          <a:lstStyle/>
          <a:p>
            <a:pPr algn="r"/>
            <a:r>
              <a:rPr lang="en-US" sz="2000" dirty="0" smtClean="0"/>
              <a:t>1960</a:t>
            </a:r>
          </a:p>
        </p:txBody>
      </p:sp>
      <p:sp>
        <p:nvSpPr>
          <p:cNvPr id="30" name="TextBox 29"/>
          <p:cNvSpPr txBox="1"/>
          <p:nvPr/>
        </p:nvSpPr>
        <p:spPr>
          <a:xfrm rot="18869340">
            <a:off x="4848553" y="5171617"/>
            <a:ext cx="876934" cy="400110"/>
          </a:xfrm>
          <a:prstGeom prst="rect">
            <a:avLst/>
          </a:prstGeom>
          <a:noFill/>
        </p:spPr>
        <p:txBody>
          <a:bodyPr wrap="square" rtlCol="0">
            <a:spAutoFit/>
          </a:bodyPr>
          <a:lstStyle/>
          <a:p>
            <a:pPr algn="r"/>
            <a:r>
              <a:rPr lang="en-US" sz="2000" dirty="0" smtClean="0"/>
              <a:t>1970</a:t>
            </a:r>
          </a:p>
        </p:txBody>
      </p:sp>
      <p:sp>
        <p:nvSpPr>
          <p:cNvPr id="31" name="TextBox 30"/>
          <p:cNvSpPr txBox="1"/>
          <p:nvPr/>
        </p:nvSpPr>
        <p:spPr>
          <a:xfrm rot="18869340">
            <a:off x="5562928" y="5171617"/>
            <a:ext cx="876934" cy="400110"/>
          </a:xfrm>
          <a:prstGeom prst="rect">
            <a:avLst/>
          </a:prstGeom>
          <a:noFill/>
        </p:spPr>
        <p:txBody>
          <a:bodyPr wrap="square" rtlCol="0">
            <a:spAutoFit/>
          </a:bodyPr>
          <a:lstStyle/>
          <a:p>
            <a:pPr algn="r"/>
            <a:r>
              <a:rPr lang="en-US" sz="2000" dirty="0" smtClean="0"/>
              <a:t>1980</a:t>
            </a:r>
          </a:p>
        </p:txBody>
      </p:sp>
      <p:sp>
        <p:nvSpPr>
          <p:cNvPr id="32" name="TextBox 31"/>
          <p:cNvSpPr txBox="1"/>
          <p:nvPr/>
        </p:nvSpPr>
        <p:spPr>
          <a:xfrm rot="18869340">
            <a:off x="6343978" y="5171617"/>
            <a:ext cx="876934" cy="400110"/>
          </a:xfrm>
          <a:prstGeom prst="rect">
            <a:avLst/>
          </a:prstGeom>
          <a:noFill/>
        </p:spPr>
        <p:txBody>
          <a:bodyPr wrap="square" rtlCol="0">
            <a:spAutoFit/>
          </a:bodyPr>
          <a:lstStyle/>
          <a:p>
            <a:pPr algn="r"/>
            <a:r>
              <a:rPr lang="en-US" sz="2000" dirty="0" smtClean="0"/>
              <a:t>1990</a:t>
            </a:r>
          </a:p>
        </p:txBody>
      </p:sp>
      <p:sp>
        <p:nvSpPr>
          <p:cNvPr id="33" name="TextBox 32"/>
          <p:cNvSpPr txBox="1"/>
          <p:nvPr/>
        </p:nvSpPr>
        <p:spPr>
          <a:xfrm rot="18869340">
            <a:off x="7125028" y="5171617"/>
            <a:ext cx="876934" cy="400110"/>
          </a:xfrm>
          <a:prstGeom prst="rect">
            <a:avLst/>
          </a:prstGeom>
          <a:noFill/>
        </p:spPr>
        <p:txBody>
          <a:bodyPr wrap="square" rtlCol="0">
            <a:spAutoFit/>
          </a:bodyPr>
          <a:lstStyle/>
          <a:p>
            <a:pPr algn="r"/>
            <a:r>
              <a:rPr lang="en-US" sz="2000" dirty="0" smtClean="0"/>
              <a:t>2000</a:t>
            </a:r>
          </a:p>
        </p:txBody>
      </p:sp>
      <p:sp>
        <p:nvSpPr>
          <p:cNvPr id="34" name="TextBox 33"/>
          <p:cNvSpPr txBox="1"/>
          <p:nvPr/>
        </p:nvSpPr>
        <p:spPr>
          <a:xfrm rot="18869340">
            <a:off x="7906078" y="5171617"/>
            <a:ext cx="876934" cy="400110"/>
          </a:xfrm>
          <a:prstGeom prst="rect">
            <a:avLst/>
          </a:prstGeom>
          <a:noFill/>
        </p:spPr>
        <p:txBody>
          <a:bodyPr wrap="square" rtlCol="0">
            <a:spAutoFit/>
          </a:bodyPr>
          <a:lstStyle/>
          <a:p>
            <a:pPr algn="r"/>
            <a:r>
              <a:rPr lang="en-US" sz="2000" dirty="0" smtClean="0"/>
              <a:t>2010</a:t>
            </a:r>
          </a:p>
        </p:txBody>
      </p:sp>
      <p:sp>
        <p:nvSpPr>
          <p:cNvPr id="35" name="Freeform 34"/>
          <p:cNvSpPr/>
          <p:nvPr/>
        </p:nvSpPr>
        <p:spPr>
          <a:xfrm>
            <a:off x="1905000" y="3691467"/>
            <a:ext cx="6697904" cy="1143335"/>
          </a:xfrm>
          <a:custGeom>
            <a:avLst/>
            <a:gdLst>
              <a:gd name="connsiteX0" fmla="*/ 0 w 6697683"/>
              <a:gd name="connsiteY0" fmla="*/ 3182587 h 3206338"/>
              <a:gd name="connsiteX1" fmla="*/ 356260 w 6697683"/>
              <a:gd name="connsiteY1" fmla="*/ 3158837 h 3206338"/>
              <a:gd name="connsiteX2" fmla="*/ 736270 w 6697683"/>
              <a:gd name="connsiteY2" fmla="*/ 3158837 h 3206338"/>
              <a:gd name="connsiteX3" fmla="*/ 1128156 w 6697683"/>
              <a:gd name="connsiteY3" fmla="*/ 3158837 h 3206338"/>
              <a:gd name="connsiteX4" fmla="*/ 1484415 w 6697683"/>
              <a:gd name="connsiteY4" fmla="*/ 3158837 h 3206338"/>
              <a:gd name="connsiteX5" fmla="*/ 1840675 w 6697683"/>
              <a:gd name="connsiteY5" fmla="*/ 3146961 h 3206338"/>
              <a:gd name="connsiteX6" fmla="*/ 2232561 w 6697683"/>
              <a:gd name="connsiteY6" fmla="*/ 3135086 h 3206338"/>
              <a:gd name="connsiteX7" fmla="*/ 2576945 w 6697683"/>
              <a:gd name="connsiteY7" fmla="*/ 3111335 h 3206338"/>
              <a:gd name="connsiteX8" fmla="*/ 2980706 w 6697683"/>
              <a:gd name="connsiteY8" fmla="*/ 3087585 h 3206338"/>
              <a:gd name="connsiteX9" fmla="*/ 3360717 w 6697683"/>
              <a:gd name="connsiteY9" fmla="*/ 3063834 h 3206338"/>
              <a:gd name="connsiteX10" fmla="*/ 3693226 w 6697683"/>
              <a:gd name="connsiteY10" fmla="*/ 3028208 h 3206338"/>
              <a:gd name="connsiteX11" fmla="*/ 4073236 w 6697683"/>
              <a:gd name="connsiteY11" fmla="*/ 3004457 h 3206338"/>
              <a:gd name="connsiteX12" fmla="*/ 4441371 w 6697683"/>
              <a:gd name="connsiteY12" fmla="*/ 2945081 h 3206338"/>
              <a:gd name="connsiteX13" fmla="*/ 4809506 w 6697683"/>
              <a:gd name="connsiteY13" fmla="*/ 2790701 h 3206338"/>
              <a:gd name="connsiteX14" fmla="*/ 5189517 w 6697683"/>
              <a:gd name="connsiteY14" fmla="*/ 2529444 h 3206338"/>
              <a:gd name="connsiteX15" fmla="*/ 5569527 w 6697683"/>
              <a:gd name="connsiteY15" fmla="*/ 2125683 h 3206338"/>
              <a:gd name="connsiteX16" fmla="*/ 5949538 w 6697683"/>
              <a:gd name="connsiteY16" fmla="*/ 1460665 h 3206338"/>
              <a:gd name="connsiteX17" fmla="*/ 6329548 w 6697683"/>
              <a:gd name="connsiteY17" fmla="*/ 641268 h 3206338"/>
              <a:gd name="connsiteX18" fmla="*/ 6662057 w 6697683"/>
              <a:gd name="connsiteY18" fmla="*/ 0 h 3206338"/>
              <a:gd name="connsiteX19" fmla="*/ 6697683 w 6697683"/>
              <a:gd name="connsiteY19" fmla="*/ 3206338 h 3206338"/>
              <a:gd name="connsiteX20" fmla="*/ 0 w 6697683"/>
              <a:gd name="connsiteY20" fmla="*/ 3182587 h 3206338"/>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84415 w 6703000"/>
              <a:gd name="connsiteY4" fmla="*/ 3240723 h 3288224"/>
              <a:gd name="connsiteX5" fmla="*/ 1840675 w 6703000"/>
              <a:gd name="connsiteY5" fmla="*/ 3228847 h 3288224"/>
              <a:gd name="connsiteX6" fmla="*/ 2232561 w 6703000"/>
              <a:gd name="connsiteY6" fmla="*/ 3216972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40675 w 6703000"/>
              <a:gd name="connsiteY5" fmla="*/ 3228847 h 3288224"/>
              <a:gd name="connsiteX6" fmla="*/ 2232561 w 6703000"/>
              <a:gd name="connsiteY6" fmla="*/ 3216972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216972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04083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58128 w 6703000"/>
              <a:gd name="connsiteY8" fmla="*/ 3011426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58128 w 6703000"/>
              <a:gd name="connsiteY8" fmla="*/ 3011426 h 3288224"/>
              <a:gd name="connsiteX9" fmla="*/ 3326851 w 6703000"/>
              <a:gd name="connsiteY9" fmla="*/ 2919942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58128 w 6703000"/>
              <a:gd name="connsiteY8" fmla="*/ 3011426 h 3288224"/>
              <a:gd name="connsiteX9" fmla="*/ 3326851 w 6703000"/>
              <a:gd name="connsiteY9" fmla="*/ 29425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86526 w 6703000"/>
              <a:gd name="connsiteY12" fmla="*/ 1672300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86526 w 6703000"/>
              <a:gd name="connsiteY12" fmla="*/ 1672300 h 3288224"/>
              <a:gd name="connsiteX13" fmla="*/ 4843373 w 6703000"/>
              <a:gd name="connsiteY13" fmla="*/ 15517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86526 w 6703000"/>
              <a:gd name="connsiteY12" fmla="*/ 1672300 h 3288224"/>
              <a:gd name="connsiteX13" fmla="*/ 4843373 w 6703000"/>
              <a:gd name="connsiteY13" fmla="*/ 1551787 h 3288224"/>
              <a:gd name="connsiteX14" fmla="*/ 5200806 w 6703000"/>
              <a:gd name="connsiteY14" fmla="*/ 1629197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52659 w 6703000"/>
              <a:gd name="connsiteY12" fmla="*/ 1830344 h 3288224"/>
              <a:gd name="connsiteX13" fmla="*/ 4843373 w 6703000"/>
              <a:gd name="connsiteY13" fmla="*/ 1551787 h 3288224"/>
              <a:gd name="connsiteX14" fmla="*/ 5200806 w 6703000"/>
              <a:gd name="connsiteY14" fmla="*/ 1629197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52659 w 6703000"/>
              <a:gd name="connsiteY12" fmla="*/ 1830344 h 3288224"/>
              <a:gd name="connsiteX13" fmla="*/ 4820795 w 6703000"/>
              <a:gd name="connsiteY13" fmla="*/ 1642098 h 3288224"/>
              <a:gd name="connsiteX14" fmla="*/ 5200806 w 6703000"/>
              <a:gd name="connsiteY14" fmla="*/ 1629197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52659 w 6703000"/>
              <a:gd name="connsiteY12" fmla="*/ 1830344 h 3288224"/>
              <a:gd name="connsiteX13" fmla="*/ 4820795 w 6703000"/>
              <a:gd name="connsiteY13" fmla="*/ 1642098 h 3288224"/>
              <a:gd name="connsiteX14" fmla="*/ 5200806 w 6703000"/>
              <a:gd name="connsiteY14" fmla="*/ 16291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20795 w 6703000"/>
              <a:gd name="connsiteY13" fmla="*/ 1642098 h 3288224"/>
              <a:gd name="connsiteX14" fmla="*/ 5200806 w 6703000"/>
              <a:gd name="connsiteY14" fmla="*/ 16291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00806 w 6703000"/>
              <a:gd name="connsiteY14" fmla="*/ 16291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275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16308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16308 h 3288224"/>
              <a:gd name="connsiteX15" fmla="*/ 5603393 w 6703000"/>
              <a:gd name="connsiteY15" fmla="*/ 785169 h 3288224"/>
              <a:gd name="connsiteX16" fmla="*/ 5938249 w 6703000"/>
              <a:gd name="connsiteY16" fmla="*/ 616862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16308 h 3288224"/>
              <a:gd name="connsiteX15" fmla="*/ 5603393 w 6703000"/>
              <a:gd name="connsiteY15" fmla="*/ 785169 h 3288224"/>
              <a:gd name="connsiteX16" fmla="*/ 5938249 w 6703000"/>
              <a:gd name="connsiteY16" fmla="*/ 616862 h 3288224"/>
              <a:gd name="connsiteX17" fmla="*/ 6329548 w 6703000"/>
              <a:gd name="connsiteY17" fmla="*/ 610265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603393 w 6697790"/>
              <a:gd name="connsiteY15" fmla="*/ 209436 h 2712491"/>
              <a:gd name="connsiteX16" fmla="*/ 5938249 w 6697790"/>
              <a:gd name="connsiteY16" fmla="*/ 411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411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503427 h 2712491"/>
              <a:gd name="connsiteX9" fmla="*/ 3326851 w 6697790"/>
              <a:gd name="connsiteY9" fmla="*/ 2366787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38465 h 2712491"/>
              <a:gd name="connsiteX8" fmla="*/ 2946839 w 6697790"/>
              <a:gd name="connsiteY8" fmla="*/ 2503427 h 2712491"/>
              <a:gd name="connsiteX9" fmla="*/ 3326851 w 6697790"/>
              <a:gd name="connsiteY9" fmla="*/ 2366787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38465 h 2712491"/>
              <a:gd name="connsiteX8" fmla="*/ 2946839 w 6697790"/>
              <a:gd name="connsiteY8" fmla="*/ 2503427 h 2712491"/>
              <a:gd name="connsiteX9" fmla="*/ 3360717 w 6697790"/>
              <a:gd name="connsiteY9" fmla="*/ 2434520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38465 h 2712491"/>
              <a:gd name="connsiteX8" fmla="*/ 2946839 w 6697790"/>
              <a:gd name="connsiteY8" fmla="*/ 2503427 h 2712491"/>
              <a:gd name="connsiteX9" fmla="*/ 3360717 w 6697790"/>
              <a:gd name="connsiteY9" fmla="*/ 2434520 h 2712491"/>
              <a:gd name="connsiteX10" fmla="*/ 3693227 w 6697790"/>
              <a:gd name="connsiteY10" fmla="*/ 2263428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38465 h 2712491"/>
              <a:gd name="connsiteX8" fmla="*/ 2946839 w 6697790"/>
              <a:gd name="connsiteY8" fmla="*/ 2503427 h 2712491"/>
              <a:gd name="connsiteX9" fmla="*/ 3360717 w 6697790"/>
              <a:gd name="connsiteY9" fmla="*/ 2434520 h 2712491"/>
              <a:gd name="connsiteX10" fmla="*/ 3693227 w 6697790"/>
              <a:gd name="connsiteY10" fmla="*/ 2263428 h 2712491"/>
              <a:gd name="connsiteX11" fmla="*/ 4028081 w 6697790"/>
              <a:gd name="connsiteY11" fmla="*/ 2284832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38465 h 2712491"/>
              <a:gd name="connsiteX8" fmla="*/ 2946839 w 6697790"/>
              <a:gd name="connsiteY8" fmla="*/ 2503427 h 2712491"/>
              <a:gd name="connsiteX9" fmla="*/ 3360717 w 6697790"/>
              <a:gd name="connsiteY9" fmla="*/ 2434520 h 2712491"/>
              <a:gd name="connsiteX10" fmla="*/ 3681938 w 6697790"/>
              <a:gd name="connsiteY10" fmla="*/ 2365028 h 2712491"/>
              <a:gd name="connsiteX11" fmla="*/ 4028081 w 6697790"/>
              <a:gd name="connsiteY11" fmla="*/ 2284832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38465 h 2712491"/>
              <a:gd name="connsiteX8" fmla="*/ 2946839 w 6697790"/>
              <a:gd name="connsiteY8" fmla="*/ 2503427 h 2712491"/>
              <a:gd name="connsiteX9" fmla="*/ 3326851 w 6697790"/>
              <a:gd name="connsiteY9" fmla="*/ 2513542 h 2712491"/>
              <a:gd name="connsiteX10" fmla="*/ 3681938 w 6697790"/>
              <a:gd name="connsiteY10" fmla="*/ 2365028 h 2712491"/>
              <a:gd name="connsiteX11" fmla="*/ 4028081 w 6697790"/>
              <a:gd name="connsiteY11" fmla="*/ 2284832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38465 h 2712491"/>
              <a:gd name="connsiteX8" fmla="*/ 2901684 w 6697790"/>
              <a:gd name="connsiteY8" fmla="*/ 2537294 h 2712491"/>
              <a:gd name="connsiteX9" fmla="*/ 3326851 w 6697790"/>
              <a:gd name="connsiteY9" fmla="*/ 2513542 h 2712491"/>
              <a:gd name="connsiteX10" fmla="*/ 3681938 w 6697790"/>
              <a:gd name="connsiteY10" fmla="*/ 2365028 h 2712491"/>
              <a:gd name="connsiteX11" fmla="*/ 4028081 w 6697790"/>
              <a:gd name="connsiteY11" fmla="*/ 2284832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67256 w 6697790"/>
              <a:gd name="connsiteY7" fmla="*/ 2583621 h 2712491"/>
              <a:gd name="connsiteX8" fmla="*/ 2901684 w 6697790"/>
              <a:gd name="connsiteY8" fmla="*/ 2537294 h 2712491"/>
              <a:gd name="connsiteX9" fmla="*/ 3326851 w 6697790"/>
              <a:gd name="connsiteY9" fmla="*/ 2513542 h 2712491"/>
              <a:gd name="connsiteX10" fmla="*/ 3681938 w 6697790"/>
              <a:gd name="connsiteY10" fmla="*/ 2365028 h 2712491"/>
              <a:gd name="connsiteX11" fmla="*/ 4028081 w 6697790"/>
              <a:gd name="connsiteY11" fmla="*/ 2284832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67256 w 6697790"/>
              <a:gd name="connsiteY7" fmla="*/ 2583621 h 2712491"/>
              <a:gd name="connsiteX8" fmla="*/ 2901684 w 6697790"/>
              <a:gd name="connsiteY8" fmla="*/ 2537294 h 2712491"/>
              <a:gd name="connsiteX9" fmla="*/ 3326851 w 6697790"/>
              <a:gd name="connsiteY9" fmla="*/ 2513542 h 2712491"/>
              <a:gd name="connsiteX10" fmla="*/ 3681938 w 6697790"/>
              <a:gd name="connsiteY10" fmla="*/ 2365028 h 2712491"/>
              <a:gd name="connsiteX11" fmla="*/ 4028081 w 6697790"/>
              <a:gd name="connsiteY11" fmla="*/ 2284832 h 2712491"/>
              <a:gd name="connsiteX12" fmla="*/ 4509105 w 6697790"/>
              <a:gd name="connsiteY12" fmla="*/ 223674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67256 w 6697790"/>
              <a:gd name="connsiteY7" fmla="*/ 2583621 h 2712491"/>
              <a:gd name="connsiteX8" fmla="*/ 2901684 w 6697790"/>
              <a:gd name="connsiteY8" fmla="*/ 2537294 h 2712491"/>
              <a:gd name="connsiteX9" fmla="*/ 3326851 w 6697790"/>
              <a:gd name="connsiteY9" fmla="*/ 2513542 h 2712491"/>
              <a:gd name="connsiteX10" fmla="*/ 3681938 w 6697790"/>
              <a:gd name="connsiteY10" fmla="*/ 2365028 h 2712491"/>
              <a:gd name="connsiteX11" fmla="*/ 4028081 w 6697790"/>
              <a:gd name="connsiteY11" fmla="*/ 2318698 h 2712491"/>
              <a:gd name="connsiteX12" fmla="*/ 4509105 w 6697790"/>
              <a:gd name="connsiteY12" fmla="*/ 223674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67256 w 6697790"/>
              <a:gd name="connsiteY7" fmla="*/ 2583621 h 2712491"/>
              <a:gd name="connsiteX8" fmla="*/ 2901684 w 6697790"/>
              <a:gd name="connsiteY8" fmla="*/ 2537294 h 2712491"/>
              <a:gd name="connsiteX9" fmla="*/ 3326851 w 6697790"/>
              <a:gd name="connsiteY9" fmla="*/ 2513542 h 2712491"/>
              <a:gd name="connsiteX10" fmla="*/ 3772249 w 6697790"/>
              <a:gd name="connsiteY10" fmla="*/ 2421472 h 2712491"/>
              <a:gd name="connsiteX11" fmla="*/ 4028081 w 6697790"/>
              <a:gd name="connsiteY11" fmla="*/ 2318698 h 2712491"/>
              <a:gd name="connsiteX12" fmla="*/ 4509105 w 6697790"/>
              <a:gd name="connsiteY12" fmla="*/ 223674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67256 w 6697790"/>
              <a:gd name="connsiteY7" fmla="*/ 2583621 h 2712491"/>
              <a:gd name="connsiteX8" fmla="*/ 2901684 w 6697790"/>
              <a:gd name="connsiteY8" fmla="*/ 2537294 h 2712491"/>
              <a:gd name="connsiteX9" fmla="*/ 3326851 w 6697790"/>
              <a:gd name="connsiteY9" fmla="*/ 2513542 h 2712491"/>
              <a:gd name="connsiteX10" fmla="*/ 3772249 w 6697790"/>
              <a:gd name="connsiteY10" fmla="*/ 2421472 h 2712491"/>
              <a:gd name="connsiteX11" fmla="*/ 4028081 w 6697790"/>
              <a:gd name="connsiteY11" fmla="*/ 2318698 h 2712491"/>
              <a:gd name="connsiteX12" fmla="*/ 4509105 w 6697790"/>
              <a:gd name="connsiteY12" fmla="*/ 2236744 h 2712491"/>
              <a:gd name="connsiteX13" fmla="*/ 4843373 w 6697790"/>
              <a:gd name="connsiteY13" fmla="*/ 2172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67256 w 6697790"/>
              <a:gd name="connsiteY7" fmla="*/ 2583621 h 2712491"/>
              <a:gd name="connsiteX8" fmla="*/ 2901684 w 6697790"/>
              <a:gd name="connsiteY8" fmla="*/ 2537294 h 2712491"/>
              <a:gd name="connsiteX9" fmla="*/ 3326851 w 6697790"/>
              <a:gd name="connsiteY9" fmla="*/ 2513542 h 2712491"/>
              <a:gd name="connsiteX10" fmla="*/ 3772249 w 6697790"/>
              <a:gd name="connsiteY10" fmla="*/ 2421472 h 2712491"/>
              <a:gd name="connsiteX11" fmla="*/ 4028081 w 6697790"/>
              <a:gd name="connsiteY11" fmla="*/ 2318698 h 2712491"/>
              <a:gd name="connsiteX12" fmla="*/ 4509105 w 6697790"/>
              <a:gd name="connsiteY12" fmla="*/ 2236744 h 2712491"/>
              <a:gd name="connsiteX13" fmla="*/ 4843373 w 6697790"/>
              <a:gd name="connsiteY13" fmla="*/ 2172676 h 2712491"/>
              <a:gd name="connsiteX14" fmla="*/ 5234673 w 6697790"/>
              <a:gd name="connsiteY14" fmla="*/ 2001730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67256 w 6697790"/>
              <a:gd name="connsiteY7" fmla="*/ 2583621 h 2712491"/>
              <a:gd name="connsiteX8" fmla="*/ 2901684 w 6697790"/>
              <a:gd name="connsiteY8" fmla="*/ 2537294 h 2712491"/>
              <a:gd name="connsiteX9" fmla="*/ 3326851 w 6697790"/>
              <a:gd name="connsiteY9" fmla="*/ 2513542 h 2712491"/>
              <a:gd name="connsiteX10" fmla="*/ 3772249 w 6697790"/>
              <a:gd name="connsiteY10" fmla="*/ 2421472 h 2712491"/>
              <a:gd name="connsiteX11" fmla="*/ 4028081 w 6697790"/>
              <a:gd name="connsiteY11" fmla="*/ 2318698 h 2712491"/>
              <a:gd name="connsiteX12" fmla="*/ 4509105 w 6697790"/>
              <a:gd name="connsiteY12" fmla="*/ 2236744 h 2712491"/>
              <a:gd name="connsiteX13" fmla="*/ 4843373 w 6697790"/>
              <a:gd name="connsiteY13" fmla="*/ 2172676 h 2712491"/>
              <a:gd name="connsiteX14" fmla="*/ 5234673 w 6697790"/>
              <a:gd name="connsiteY14" fmla="*/ 2001730 h 2712491"/>
              <a:gd name="connsiteX15" fmla="*/ 5603393 w 6697790"/>
              <a:gd name="connsiteY15" fmla="*/ 1891480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67256 w 6697790"/>
              <a:gd name="connsiteY7" fmla="*/ 2583621 h 2712491"/>
              <a:gd name="connsiteX8" fmla="*/ 2901684 w 6697790"/>
              <a:gd name="connsiteY8" fmla="*/ 2537294 h 2712491"/>
              <a:gd name="connsiteX9" fmla="*/ 3326851 w 6697790"/>
              <a:gd name="connsiteY9" fmla="*/ 2513542 h 2712491"/>
              <a:gd name="connsiteX10" fmla="*/ 3772249 w 6697790"/>
              <a:gd name="connsiteY10" fmla="*/ 2421472 h 2712491"/>
              <a:gd name="connsiteX11" fmla="*/ 4028081 w 6697790"/>
              <a:gd name="connsiteY11" fmla="*/ 2318698 h 2712491"/>
              <a:gd name="connsiteX12" fmla="*/ 4509105 w 6697790"/>
              <a:gd name="connsiteY12" fmla="*/ 2236744 h 2712491"/>
              <a:gd name="connsiteX13" fmla="*/ 4843373 w 6697790"/>
              <a:gd name="connsiteY13" fmla="*/ 2172676 h 2712491"/>
              <a:gd name="connsiteX14" fmla="*/ 5234673 w 6697790"/>
              <a:gd name="connsiteY14" fmla="*/ 2001730 h 2712491"/>
              <a:gd name="connsiteX15" fmla="*/ 5603393 w 6697790"/>
              <a:gd name="connsiteY15" fmla="*/ 1891480 h 2712491"/>
              <a:gd name="connsiteX16" fmla="*/ 6073716 w 6697790"/>
              <a:gd name="connsiteY16" fmla="*/ 1813484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67256 w 6697790"/>
              <a:gd name="connsiteY7" fmla="*/ 2583621 h 2712491"/>
              <a:gd name="connsiteX8" fmla="*/ 2901684 w 6697790"/>
              <a:gd name="connsiteY8" fmla="*/ 2537294 h 2712491"/>
              <a:gd name="connsiteX9" fmla="*/ 3326851 w 6697790"/>
              <a:gd name="connsiteY9" fmla="*/ 2513542 h 2712491"/>
              <a:gd name="connsiteX10" fmla="*/ 3772249 w 6697790"/>
              <a:gd name="connsiteY10" fmla="*/ 2421472 h 2712491"/>
              <a:gd name="connsiteX11" fmla="*/ 4028081 w 6697790"/>
              <a:gd name="connsiteY11" fmla="*/ 2318698 h 2712491"/>
              <a:gd name="connsiteX12" fmla="*/ 4509105 w 6697790"/>
              <a:gd name="connsiteY12" fmla="*/ 2236744 h 2712491"/>
              <a:gd name="connsiteX13" fmla="*/ 4843373 w 6697790"/>
              <a:gd name="connsiteY13" fmla="*/ 2172676 h 2712491"/>
              <a:gd name="connsiteX14" fmla="*/ 5234673 w 6697790"/>
              <a:gd name="connsiteY14" fmla="*/ 2001730 h 2712491"/>
              <a:gd name="connsiteX15" fmla="*/ 5603393 w 6697790"/>
              <a:gd name="connsiteY15" fmla="*/ 1891480 h 2712491"/>
              <a:gd name="connsiteX16" fmla="*/ 6073716 w 6697790"/>
              <a:gd name="connsiteY16" fmla="*/ 1813484 h 2712491"/>
              <a:gd name="connsiteX17" fmla="*/ 6295682 w 6697790"/>
              <a:gd name="connsiteY17" fmla="*/ 17617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904"/>
              <a:gd name="connsiteY0" fmla="*/ 1119584 h 1143335"/>
              <a:gd name="connsiteX1" fmla="*/ 356260 w 6697904"/>
              <a:gd name="connsiteY1" fmla="*/ 1095834 h 1143335"/>
              <a:gd name="connsiteX2" fmla="*/ 736270 w 6697904"/>
              <a:gd name="connsiteY2" fmla="*/ 1095834 h 1143335"/>
              <a:gd name="connsiteX3" fmla="*/ 1128156 w 6697904"/>
              <a:gd name="connsiteY3" fmla="*/ 1095834 h 1143335"/>
              <a:gd name="connsiteX4" fmla="*/ 1495704 w 6697904"/>
              <a:gd name="connsiteY4" fmla="*/ 1039389 h 1143335"/>
              <a:gd name="connsiteX5" fmla="*/ 1851964 w 6697904"/>
              <a:gd name="connsiteY5" fmla="*/ 1004936 h 1143335"/>
              <a:gd name="connsiteX6" fmla="*/ 2232561 w 6697904"/>
              <a:gd name="connsiteY6" fmla="*/ 1004350 h 1143335"/>
              <a:gd name="connsiteX7" fmla="*/ 2667256 w 6697904"/>
              <a:gd name="connsiteY7" fmla="*/ 1014465 h 1143335"/>
              <a:gd name="connsiteX8" fmla="*/ 2901684 w 6697904"/>
              <a:gd name="connsiteY8" fmla="*/ 968138 h 1143335"/>
              <a:gd name="connsiteX9" fmla="*/ 3326851 w 6697904"/>
              <a:gd name="connsiteY9" fmla="*/ 944386 h 1143335"/>
              <a:gd name="connsiteX10" fmla="*/ 3772249 w 6697904"/>
              <a:gd name="connsiteY10" fmla="*/ 852316 h 1143335"/>
              <a:gd name="connsiteX11" fmla="*/ 4028081 w 6697904"/>
              <a:gd name="connsiteY11" fmla="*/ 749542 h 1143335"/>
              <a:gd name="connsiteX12" fmla="*/ 4509105 w 6697904"/>
              <a:gd name="connsiteY12" fmla="*/ 667588 h 1143335"/>
              <a:gd name="connsiteX13" fmla="*/ 4843373 w 6697904"/>
              <a:gd name="connsiteY13" fmla="*/ 603520 h 1143335"/>
              <a:gd name="connsiteX14" fmla="*/ 5234673 w 6697904"/>
              <a:gd name="connsiteY14" fmla="*/ 432574 h 1143335"/>
              <a:gd name="connsiteX15" fmla="*/ 5603393 w 6697904"/>
              <a:gd name="connsiteY15" fmla="*/ 322324 h 1143335"/>
              <a:gd name="connsiteX16" fmla="*/ 6073716 w 6697904"/>
              <a:gd name="connsiteY16" fmla="*/ 244328 h 1143335"/>
              <a:gd name="connsiteX17" fmla="*/ 6295682 w 6697904"/>
              <a:gd name="connsiteY17" fmla="*/ 192576 h 1143335"/>
              <a:gd name="connsiteX18" fmla="*/ 6691710 w 6697904"/>
              <a:gd name="connsiteY18" fmla="*/ 0 h 1143335"/>
              <a:gd name="connsiteX19" fmla="*/ 6697683 w 6697904"/>
              <a:gd name="connsiteY19" fmla="*/ 1143335 h 1143335"/>
              <a:gd name="connsiteX20" fmla="*/ 0 w 6697904"/>
              <a:gd name="connsiteY20" fmla="*/ 1119584 h 114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697904" h="1143335">
                <a:moveTo>
                  <a:pt x="0" y="1119584"/>
                </a:moveTo>
                <a:lnTo>
                  <a:pt x="356260" y="1095834"/>
                </a:lnTo>
                <a:lnTo>
                  <a:pt x="736270" y="1095834"/>
                </a:lnTo>
                <a:lnTo>
                  <a:pt x="1128156" y="1095834"/>
                </a:lnTo>
                <a:lnTo>
                  <a:pt x="1495704" y="1039389"/>
                </a:lnTo>
                <a:lnTo>
                  <a:pt x="1851964" y="1004936"/>
                </a:lnTo>
                <a:lnTo>
                  <a:pt x="2232561" y="1004350"/>
                </a:lnTo>
                <a:lnTo>
                  <a:pt x="2667256" y="1014465"/>
                </a:lnTo>
                <a:lnTo>
                  <a:pt x="2901684" y="968138"/>
                </a:lnTo>
                <a:lnTo>
                  <a:pt x="3326851" y="944386"/>
                </a:lnTo>
                <a:lnTo>
                  <a:pt x="3772249" y="852316"/>
                </a:lnTo>
                <a:lnTo>
                  <a:pt x="4028081" y="749542"/>
                </a:lnTo>
                <a:lnTo>
                  <a:pt x="4509105" y="667588"/>
                </a:lnTo>
                <a:lnTo>
                  <a:pt x="4843373" y="603520"/>
                </a:lnTo>
                <a:lnTo>
                  <a:pt x="5234673" y="432574"/>
                </a:lnTo>
                <a:lnTo>
                  <a:pt x="5603393" y="322324"/>
                </a:lnTo>
                <a:lnTo>
                  <a:pt x="6073716" y="244328"/>
                </a:lnTo>
                <a:lnTo>
                  <a:pt x="6295682" y="192576"/>
                </a:lnTo>
                <a:lnTo>
                  <a:pt x="6691710" y="0"/>
                </a:lnTo>
                <a:cubicBezTo>
                  <a:pt x="6689938" y="1096075"/>
                  <a:pt x="6699455" y="47260"/>
                  <a:pt x="6697683" y="1143335"/>
                </a:cubicBezTo>
                <a:lnTo>
                  <a:pt x="0" y="1119584"/>
                </a:lnTo>
                <a:close/>
              </a:path>
            </a:pathLst>
          </a:custGeom>
          <a:solidFill>
            <a:srgbClr val="7030A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2133600" y="1907823"/>
            <a:ext cx="4227464" cy="523221"/>
            <a:chOff x="2133600" y="1907823"/>
            <a:chExt cx="4227464" cy="523221"/>
          </a:xfrm>
        </p:grpSpPr>
        <p:sp>
          <p:nvSpPr>
            <p:cNvPr id="3" name="Rectangle 2"/>
            <p:cNvSpPr/>
            <p:nvPr/>
          </p:nvSpPr>
          <p:spPr>
            <a:xfrm>
              <a:off x="2133600" y="1944265"/>
              <a:ext cx="512688" cy="401897"/>
            </a:xfrm>
            <a:prstGeom prst="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12989" y="1907823"/>
              <a:ext cx="3648075" cy="523221"/>
            </a:xfrm>
            <a:prstGeom prst="rect">
              <a:avLst/>
            </a:prstGeom>
            <a:noFill/>
          </p:spPr>
          <p:txBody>
            <a:bodyPr wrap="square" rtlCol="0">
              <a:spAutoFit/>
            </a:bodyPr>
            <a:lstStyle/>
            <a:p>
              <a:r>
                <a:rPr lang="en-US" sz="2800" dirty="0" smtClean="0"/>
                <a:t>Memorial Attendance</a:t>
              </a:r>
            </a:p>
          </p:txBody>
        </p:sp>
      </p:grpSp>
      <p:grpSp>
        <p:nvGrpSpPr>
          <p:cNvPr id="8" name="Group 7"/>
          <p:cNvGrpSpPr/>
          <p:nvPr/>
        </p:nvGrpSpPr>
        <p:grpSpPr>
          <a:xfrm>
            <a:off x="2133600" y="2448579"/>
            <a:ext cx="4227464" cy="523221"/>
            <a:chOff x="2133600" y="2448579"/>
            <a:chExt cx="4227464" cy="523221"/>
          </a:xfrm>
        </p:grpSpPr>
        <p:sp>
          <p:nvSpPr>
            <p:cNvPr id="36" name="Rectangle 35"/>
            <p:cNvSpPr/>
            <p:nvPr/>
          </p:nvSpPr>
          <p:spPr>
            <a:xfrm>
              <a:off x="2133600" y="2485021"/>
              <a:ext cx="512688" cy="401897"/>
            </a:xfrm>
            <a:prstGeom prst="rect">
              <a:avLst/>
            </a:prstGeom>
            <a:solidFill>
              <a:srgbClr val="7030A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2712989" y="2448579"/>
              <a:ext cx="3648075" cy="523221"/>
            </a:xfrm>
            <a:prstGeom prst="rect">
              <a:avLst/>
            </a:prstGeom>
            <a:noFill/>
          </p:spPr>
          <p:txBody>
            <a:bodyPr wrap="square" rtlCol="0">
              <a:spAutoFit/>
            </a:bodyPr>
            <a:lstStyle/>
            <a:p>
              <a:r>
                <a:rPr lang="en-US" sz="2800" dirty="0" smtClean="0"/>
                <a:t>Active “Publishers”</a:t>
              </a:r>
            </a:p>
          </p:txBody>
        </p:sp>
      </p:grpSp>
    </p:spTree>
    <p:extLst>
      <p:ext uri="{BB962C8B-B14F-4D97-AF65-F5344CB8AC3E}">
        <p14:creationId xmlns:p14="http://schemas.microsoft.com/office/powerpoint/2010/main" val="3768009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10" presetClass="entr" presetSubtype="0" fill="hold" nodeType="with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500"/>
                                        <p:tgtEl>
                                          <p:spTgt spid="1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500"/>
                                        <p:tgtEl>
                                          <p:spTgt spid="2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fade">
                                      <p:cBhvr>
                                        <p:cTn id="45" dur="500"/>
                                        <p:tgtEl>
                                          <p:spTgt spid="2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fade">
                                      <p:cBhvr>
                                        <p:cTn id="48" dur="500"/>
                                        <p:tgtEl>
                                          <p:spTgt spid="29"/>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fade">
                                      <p:cBhvr>
                                        <p:cTn id="51" dur="500"/>
                                        <p:tgtEl>
                                          <p:spTgt spid="30"/>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fade">
                                      <p:cBhvr>
                                        <p:cTn id="54" dur="500"/>
                                        <p:tgtEl>
                                          <p:spTgt spid="31"/>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fade">
                                      <p:cBhvr>
                                        <p:cTn id="57" dur="500"/>
                                        <p:tgtEl>
                                          <p:spTgt spid="3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500"/>
                                        <p:tgtEl>
                                          <p:spTgt spid="33"/>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fade">
                                      <p:cBhvr>
                                        <p:cTn id="63" dur="500"/>
                                        <p:tgtEl>
                                          <p:spTgt spid="34"/>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wipe(left)">
                                      <p:cBhvr>
                                        <p:cTn id="68" dur="3000"/>
                                        <p:tgtEl>
                                          <p:spTgt spid="24"/>
                                        </p:tgtEl>
                                      </p:cBhvr>
                                    </p:animEffect>
                                  </p:childTnLst>
                                </p:cTn>
                              </p:par>
                              <p:par>
                                <p:cTn id="69" presetID="53" presetClass="entr" presetSubtype="16" fill="hold" nodeType="withEffect">
                                  <p:stCondLst>
                                    <p:cond delay="0"/>
                                  </p:stCondLst>
                                  <p:childTnLst>
                                    <p:set>
                                      <p:cBhvr>
                                        <p:cTn id="70" dur="1" fill="hold">
                                          <p:stCondLst>
                                            <p:cond delay="0"/>
                                          </p:stCondLst>
                                        </p:cTn>
                                        <p:tgtEl>
                                          <p:spTgt spid="7"/>
                                        </p:tgtEl>
                                        <p:attrNameLst>
                                          <p:attrName>style.visibility</p:attrName>
                                        </p:attrNameLst>
                                      </p:cBhvr>
                                      <p:to>
                                        <p:strVal val="visible"/>
                                      </p:to>
                                    </p:set>
                                    <p:anim calcmode="lin" valueType="num">
                                      <p:cBhvr>
                                        <p:cTn id="71" dur="500" fill="hold"/>
                                        <p:tgtEl>
                                          <p:spTgt spid="7"/>
                                        </p:tgtEl>
                                        <p:attrNameLst>
                                          <p:attrName>ppt_w</p:attrName>
                                        </p:attrNameLst>
                                      </p:cBhvr>
                                      <p:tavLst>
                                        <p:tav tm="0">
                                          <p:val>
                                            <p:fltVal val="0"/>
                                          </p:val>
                                        </p:tav>
                                        <p:tav tm="100000">
                                          <p:val>
                                            <p:strVal val="#ppt_w"/>
                                          </p:val>
                                        </p:tav>
                                      </p:tavLst>
                                    </p:anim>
                                    <p:anim calcmode="lin" valueType="num">
                                      <p:cBhvr>
                                        <p:cTn id="72" dur="500" fill="hold"/>
                                        <p:tgtEl>
                                          <p:spTgt spid="7"/>
                                        </p:tgtEl>
                                        <p:attrNameLst>
                                          <p:attrName>ppt_h</p:attrName>
                                        </p:attrNameLst>
                                      </p:cBhvr>
                                      <p:tavLst>
                                        <p:tav tm="0">
                                          <p:val>
                                            <p:fltVal val="0"/>
                                          </p:val>
                                        </p:tav>
                                        <p:tav tm="100000">
                                          <p:val>
                                            <p:strVal val="#ppt_h"/>
                                          </p:val>
                                        </p:tav>
                                      </p:tavLst>
                                    </p:anim>
                                    <p:animEffect transition="in" filter="fade">
                                      <p:cBhvr>
                                        <p:cTn id="73" dur="500"/>
                                        <p:tgtEl>
                                          <p:spTgt spid="7"/>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wipe(left)">
                                      <p:cBhvr>
                                        <p:cTn id="78" dur="3000"/>
                                        <p:tgtEl>
                                          <p:spTgt spid="35"/>
                                        </p:tgtEl>
                                      </p:cBhvr>
                                    </p:animEffect>
                                  </p:childTnLst>
                                </p:cTn>
                              </p:par>
                              <p:par>
                                <p:cTn id="79" presetID="53" presetClass="entr" presetSubtype="16" fill="hold" nodeType="withEffect">
                                  <p:stCondLst>
                                    <p:cond delay="0"/>
                                  </p:stCondLst>
                                  <p:childTnLst>
                                    <p:set>
                                      <p:cBhvr>
                                        <p:cTn id="80" dur="1" fill="hold">
                                          <p:stCondLst>
                                            <p:cond delay="0"/>
                                          </p:stCondLst>
                                        </p:cTn>
                                        <p:tgtEl>
                                          <p:spTgt spid="8"/>
                                        </p:tgtEl>
                                        <p:attrNameLst>
                                          <p:attrName>style.visibility</p:attrName>
                                        </p:attrNameLst>
                                      </p:cBhvr>
                                      <p:to>
                                        <p:strVal val="visible"/>
                                      </p:to>
                                    </p:set>
                                    <p:anim calcmode="lin" valueType="num">
                                      <p:cBhvr>
                                        <p:cTn id="81" dur="500" fill="hold"/>
                                        <p:tgtEl>
                                          <p:spTgt spid="8"/>
                                        </p:tgtEl>
                                        <p:attrNameLst>
                                          <p:attrName>ppt_w</p:attrName>
                                        </p:attrNameLst>
                                      </p:cBhvr>
                                      <p:tavLst>
                                        <p:tav tm="0">
                                          <p:val>
                                            <p:fltVal val="0"/>
                                          </p:val>
                                        </p:tav>
                                        <p:tav tm="100000">
                                          <p:val>
                                            <p:strVal val="#ppt_w"/>
                                          </p:val>
                                        </p:tav>
                                      </p:tavLst>
                                    </p:anim>
                                    <p:anim calcmode="lin" valueType="num">
                                      <p:cBhvr>
                                        <p:cTn id="82" dur="500" fill="hold"/>
                                        <p:tgtEl>
                                          <p:spTgt spid="8"/>
                                        </p:tgtEl>
                                        <p:attrNameLst>
                                          <p:attrName>ppt_h</p:attrName>
                                        </p:attrNameLst>
                                      </p:cBhvr>
                                      <p:tavLst>
                                        <p:tav tm="0">
                                          <p:val>
                                            <p:fltVal val="0"/>
                                          </p:val>
                                        </p:tav>
                                        <p:tav tm="100000">
                                          <p:val>
                                            <p:strVal val="#ppt_h"/>
                                          </p:val>
                                        </p:tav>
                                      </p:tavLst>
                                    </p:anim>
                                    <p:animEffect transition="in" filter="fade">
                                      <p:cBhvr>
                                        <p:cTn id="8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15" grpId="0"/>
      <p:bldP spid="17" grpId="0"/>
      <p:bldP spid="19" grpId="0"/>
      <p:bldP spid="20" grpId="0"/>
      <p:bldP spid="21" grpId="0"/>
      <p:bldP spid="22" grpId="0"/>
      <p:bldP spid="23" grpId="0"/>
      <p:bldP spid="24" grpId="0" animBg="1"/>
      <p:bldP spid="25" grpId="0"/>
      <p:bldP spid="27" grpId="0"/>
      <p:bldP spid="28" grpId="0"/>
      <p:bldP spid="29" grpId="0"/>
      <p:bldP spid="30" grpId="0"/>
      <p:bldP spid="31" grpId="0"/>
      <p:bldP spid="32" grpId="0"/>
      <p:bldP spid="33" grpId="0"/>
      <p:bldP spid="34" grpId="0"/>
      <p:bldP spid="3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11" name="TextBox 10"/>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pic>
        <p:nvPicPr>
          <p:cNvPr id="3074" name="Picture 2" descr="2013 New World Translation Deluxe Cover "/>
          <p:cNvPicPr>
            <a:picLocks noChangeAspect="1" noChangeArrowheads="1"/>
          </p:cNvPicPr>
          <p:nvPr/>
        </p:nvPicPr>
        <p:blipFill rotWithShape="1">
          <a:blip r:embed="rId4">
            <a:extLst>
              <a:ext uri="{28A0092B-C50C-407E-A947-70E740481C1C}">
                <a14:useLocalDpi xmlns:a14="http://schemas.microsoft.com/office/drawing/2010/main" val="0"/>
              </a:ext>
            </a:extLst>
          </a:blip>
          <a:srcRect l="14063" r="12500"/>
          <a:stretch/>
        </p:blipFill>
        <p:spPr bwMode="auto">
          <a:xfrm rot="21368267">
            <a:off x="4887191" y="755073"/>
            <a:ext cx="3255818" cy="4433455"/>
          </a:xfrm>
          <a:prstGeom prst="rect">
            <a:avLst/>
          </a:prstGeom>
          <a:noFill/>
          <a:effectLst>
            <a:outerShdw blurRad="101600" dist="254000" dir="2700000" algn="tl" rotWithShape="0">
              <a:schemeClr val="bg1">
                <a:alpha val="30000"/>
              </a:schemeClr>
            </a:outerShdw>
          </a:effectLst>
          <a:scene3d>
            <a:camera prst="orthographicFront"/>
            <a:lightRig rig="threePt" dir="t"/>
          </a:scene3d>
          <a:sp3d>
            <a:bevelT w="190500" h="190500"/>
          </a:sp3d>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33400" y="533400"/>
            <a:ext cx="8153400" cy="1077218"/>
          </a:xfrm>
          <a:prstGeom prst="rect">
            <a:avLst/>
          </a:prstGeom>
          <a:noFill/>
        </p:spPr>
        <p:txBody>
          <a:bodyPr wrap="square" rtlCol="0">
            <a:spAutoFit/>
          </a:bodyPr>
          <a:lstStyle/>
          <a:p>
            <a:r>
              <a:rPr lang="en-US" sz="3100" dirty="0"/>
              <a:t>New Testament released in 1950, entire Bible completed in 1961</a:t>
            </a:r>
            <a:endParaRPr lang="en-US" sz="3100" dirty="0" smtClean="0"/>
          </a:p>
        </p:txBody>
      </p:sp>
      <p:sp>
        <p:nvSpPr>
          <p:cNvPr id="15" name="TextBox 14"/>
          <p:cNvSpPr txBox="1"/>
          <p:nvPr/>
        </p:nvSpPr>
        <p:spPr>
          <a:xfrm>
            <a:off x="533400" y="1532466"/>
            <a:ext cx="8153400" cy="584775"/>
          </a:xfrm>
          <a:prstGeom prst="rect">
            <a:avLst/>
          </a:prstGeom>
          <a:noFill/>
        </p:spPr>
        <p:txBody>
          <a:bodyPr wrap="square" rtlCol="0">
            <a:spAutoFit/>
          </a:bodyPr>
          <a:lstStyle/>
          <a:p>
            <a:r>
              <a:rPr lang="en-US" sz="3100" dirty="0"/>
              <a:t>208,000,000 copies in 122 languages</a:t>
            </a:r>
            <a:endParaRPr lang="en-US" sz="3100" dirty="0" smtClean="0"/>
          </a:p>
        </p:txBody>
      </p:sp>
      <p:sp>
        <p:nvSpPr>
          <p:cNvPr id="16" name="TextBox 15"/>
          <p:cNvSpPr txBox="1"/>
          <p:nvPr/>
        </p:nvSpPr>
        <p:spPr>
          <a:xfrm>
            <a:off x="533400" y="2043288"/>
            <a:ext cx="8153400" cy="4031873"/>
          </a:xfrm>
          <a:prstGeom prst="rect">
            <a:avLst/>
          </a:prstGeom>
          <a:noFill/>
        </p:spPr>
        <p:txBody>
          <a:bodyPr wrap="square" rtlCol="0">
            <a:spAutoFit/>
          </a:bodyPr>
          <a:lstStyle/>
          <a:p>
            <a:r>
              <a:rPr lang="en-US" sz="3100" dirty="0" smtClean="0">
                <a:solidFill>
                  <a:srgbClr val="FFFF00"/>
                </a:solidFill>
                <a:effectLst>
                  <a:outerShdw blurRad="38100" dist="38100" dir="2700000" algn="tl">
                    <a:srgbClr val="000000">
                      <a:alpha val="43137"/>
                    </a:srgbClr>
                  </a:outerShdw>
                </a:effectLst>
              </a:rPr>
              <a:t>Walter Martin ~ </a:t>
            </a:r>
            <a:r>
              <a:rPr lang="en-US" sz="3100" dirty="0" smtClean="0">
                <a:effectLst>
                  <a:outerShdw blurRad="38100" dist="38100" dir="2700000" algn="tl">
                    <a:srgbClr val="000000">
                      <a:alpha val="43137"/>
                    </a:srgbClr>
                  </a:outerShdw>
                </a:effectLst>
              </a:rPr>
              <a:t>“The </a:t>
            </a:r>
            <a:r>
              <a:rPr lang="en-US" sz="3100" dirty="0">
                <a:effectLst>
                  <a:outerShdw blurRad="38100" dist="38100" dir="2700000" algn="tl">
                    <a:srgbClr val="000000">
                      <a:alpha val="43137"/>
                    </a:srgbClr>
                  </a:outerShdw>
                </a:effectLst>
              </a:rPr>
              <a:t>New World Bible translation committee had no known translators with recognized degrees in Greek or Hebrew exegesis or translation... None of these men had any university education except Franz, who left school after two years, never completing even an undergraduate degree."</a:t>
            </a:r>
          </a:p>
        </p:txBody>
      </p:sp>
    </p:spTree>
    <p:extLst>
      <p:ext uri="{BB962C8B-B14F-4D97-AF65-F5344CB8AC3E}">
        <p14:creationId xmlns:p14="http://schemas.microsoft.com/office/powerpoint/2010/main" val="4238951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childTnLst>
                                </p:cTn>
                              </p:par>
                            </p:childTnLst>
                          </p:cTn>
                        </p:par>
                        <p:par>
                          <p:cTn id="24" fill="hold">
                            <p:stCondLst>
                              <p:cond delay="500"/>
                            </p:stCondLst>
                            <p:childTnLst>
                              <p:par>
                                <p:cTn id="25" presetID="9" presetClass="emph" presetSubtype="0" grpId="1" nodeType="afterEffect">
                                  <p:stCondLst>
                                    <p:cond delay="0"/>
                                  </p:stCondLst>
                                  <p:childTnLst>
                                    <p:set>
                                      <p:cBhvr rctx="PPT">
                                        <p:cTn id="26" dur="indefinite"/>
                                        <p:tgtEl>
                                          <p:spTgt spid="4"/>
                                        </p:tgtEl>
                                        <p:attrNameLst>
                                          <p:attrName>style.opacity</p:attrName>
                                        </p:attrNameLst>
                                      </p:cBhvr>
                                      <p:to>
                                        <p:strVal val="0.5"/>
                                      </p:to>
                                    </p:set>
                                    <p:animEffect filter="image" prLst="opacity: 0.5">
                                      <p:cBhvr rctx="IE">
                                        <p:cTn id="27" dur="indefinite"/>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p:cTn id="32" dur="500" fill="hold"/>
                                        <p:tgtEl>
                                          <p:spTgt spid="16"/>
                                        </p:tgtEl>
                                        <p:attrNameLst>
                                          <p:attrName>ppt_w</p:attrName>
                                        </p:attrNameLst>
                                      </p:cBhvr>
                                      <p:tavLst>
                                        <p:tav tm="0">
                                          <p:val>
                                            <p:fltVal val="0"/>
                                          </p:val>
                                        </p:tav>
                                        <p:tav tm="100000">
                                          <p:val>
                                            <p:strVal val="#ppt_w"/>
                                          </p:val>
                                        </p:tav>
                                      </p:tavLst>
                                    </p:anim>
                                    <p:anim calcmode="lin" valueType="num">
                                      <p:cBhvr>
                                        <p:cTn id="33" dur="500" fill="hold"/>
                                        <p:tgtEl>
                                          <p:spTgt spid="16"/>
                                        </p:tgtEl>
                                        <p:attrNameLst>
                                          <p:attrName>ppt_h</p:attrName>
                                        </p:attrNameLst>
                                      </p:cBhvr>
                                      <p:tavLst>
                                        <p:tav tm="0">
                                          <p:val>
                                            <p:fltVal val="0"/>
                                          </p:val>
                                        </p:tav>
                                        <p:tav tm="100000">
                                          <p:val>
                                            <p:strVal val="#ppt_h"/>
                                          </p:val>
                                        </p:tav>
                                      </p:tavLst>
                                    </p:anim>
                                    <p:animEffect transition="in" filter="fade">
                                      <p:cBhvr>
                                        <p:cTn id="34" dur="500"/>
                                        <p:tgtEl>
                                          <p:spTgt spid="16"/>
                                        </p:tgtEl>
                                      </p:cBhvr>
                                    </p:animEffect>
                                  </p:childTnLst>
                                </p:cTn>
                              </p:par>
                            </p:childTnLst>
                          </p:cTn>
                        </p:par>
                        <p:par>
                          <p:cTn id="35" fill="hold">
                            <p:stCondLst>
                              <p:cond delay="500"/>
                            </p:stCondLst>
                            <p:childTnLst>
                              <p:par>
                                <p:cTn id="36" presetID="9" presetClass="emph" presetSubtype="0" grpId="1" nodeType="afterEffect">
                                  <p:stCondLst>
                                    <p:cond delay="0"/>
                                  </p:stCondLst>
                                  <p:childTnLst>
                                    <p:set>
                                      <p:cBhvr rctx="PPT">
                                        <p:cTn id="37" dur="indefinite"/>
                                        <p:tgtEl>
                                          <p:spTgt spid="15"/>
                                        </p:tgtEl>
                                        <p:attrNameLst>
                                          <p:attrName>style.opacity</p:attrName>
                                        </p:attrNameLst>
                                      </p:cBhvr>
                                      <p:to>
                                        <p:strVal val="0.5"/>
                                      </p:to>
                                    </p:set>
                                    <p:animEffect filter="image" prLst="opacity: 0.5">
                                      <p:cBhvr rctx="IE">
                                        <p:cTn id="38" dur="indefinite"/>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5" grpId="0"/>
      <p:bldP spid="15" grpId="1"/>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11" name="TextBox 10"/>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pic>
        <p:nvPicPr>
          <p:cNvPr id="3084" name="Picture 12" descr="http://assets.jw.org/assets/a/g14/201412/g14_201412_E/g_E_201412_m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295125">
            <a:off x="1090074" y="646178"/>
            <a:ext cx="3174204" cy="4107795"/>
          </a:xfrm>
          <a:prstGeom prst="rect">
            <a:avLst/>
          </a:prstGeom>
          <a:noFill/>
          <a:effectLst>
            <a:outerShdw blurRad="101600" dist="254000" dir="2700000" algn="tl" rotWithShape="0">
              <a:schemeClr val="bg1">
                <a:alpha val="30000"/>
              </a:schemeClr>
            </a:outerShdw>
          </a:effectLst>
          <a:scene3d>
            <a:camera prst="orthographicFront"/>
            <a:lightRig rig="threePt" dir="t"/>
          </a:scene3d>
          <a:sp3d>
            <a:bevelT w="190500" h="190500"/>
          </a:sp3d>
          <a:extLst>
            <a:ext uri="{909E8E84-426E-40DD-AFC4-6F175D3DCCD1}">
              <a14:hiddenFill xmlns:a14="http://schemas.microsoft.com/office/drawing/2010/main">
                <a:solidFill>
                  <a:srgbClr val="FFFFFF"/>
                </a:solidFill>
              </a14:hiddenFill>
            </a:ext>
          </a:extLst>
        </p:spPr>
      </p:pic>
      <p:pic>
        <p:nvPicPr>
          <p:cNvPr id="3086" name="Picture 14" descr="http://assets.jw.org/assets/a/w14/20141201/w14_20141201_E/wp_E_20141201_md.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74697">
            <a:off x="4649806" y="955425"/>
            <a:ext cx="3097414" cy="4008417"/>
          </a:xfrm>
          <a:prstGeom prst="rect">
            <a:avLst/>
          </a:prstGeom>
          <a:noFill/>
          <a:effectLst>
            <a:outerShdw blurRad="101600" dist="254000" dir="2700000" algn="tl" rotWithShape="0">
              <a:schemeClr val="bg1">
                <a:alpha val="30000"/>
              </a:schemeClr>
            </a:outerShdw>
          </a:effectLst>
          <a:scene3d>
            <a:camera prst="orthographicFront"/>
            <a:lightRig rig="threePt" dir="t"/>
          </a:scene3d>
          <a:sp3d>
            <a:bevelT w="190500" h="190500"/>
          </a:sp3d>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2057400" y="4749225"/>
            <a:ext cx="2008800" cy="584775"/>
          </a:xfrm>
          <a:prstGeom prst="rect">
            <a:avLst/>
          </a:prstGeom>
          <a:noFill/>
        </p:spPr>
        <p:txBody>
          <a:bodyPr wrap="square" rtlCol="0">
            <a:spAutoFit/>
          </a:bodyPr>
          <a:lstStyle/>
          <a:p>
            <a:r>
              <a:rPr lang="en-US" sz="3200" dirty="0" smtClean="0">
                <a:effectLst>
                  <a:outerShdw blurRad="38100" dist="38100" dir="2700000" algn="tl">
                    <a:srgbClr val="000000">
                      <a:alpha val="43137"/>
                    </a:srgbClr>
                  </a:outerShdw>
                </a:effectLst>
              </a:rPr>
              <a:t>Awake!</a:t>
            </a:r>
          </a:p>
        </p:txBody>
      </p:sp>
      <p:sp>
        <p:nvSpPr>
          <p:cNvPr id="41" name="TextBox 40"/>
          <p:cNvSpPr txBox="1"/>
          <p:nvPr/>
        </p:nvSpPr>
        <p:spPr>
          <a:xfrm>
            <a:off x="4848225" y="5029200"/>
            <a:ext cx="2619375" cy="584775"/>
          </a:xfrm>
          <a:prstGeom prst="rect">
            <a:avLst/>
          </a:prstGeom>
          <a:noFill/>
        </p:spPr>
        <p:txBody>
          <a:bodyPr wrap="square" rtlCol="0">
            <a:spAutoFit/>
          </a:bodyPr>
          <a:lstStyle/>
          <a:p>
            <a:r>
              <a:rPr lang="en-US" sz="3200" dirty="0" smtClean="0">
                <a:effectLst>
                  <a:outerShdw blurRad="38100" dist="38100" dir="2700000" algn="tl">
                    <a:srgbClr val="000000">
                      <a:alpha val="43137"/>
                    </a:srgbClr>
                  </a:outerShdw>
                </a:effectLst>
              </a:rPr>
              <a:t>Watchtower</a:t>
            </a:r>
          </a:p>
        </p:txBody>
      </p:sp>
    </p:spTree>
    <p:extLst>
      <p:ext uri="{BB962C8B-B14F-4D97-AF65-F5344CB8AC3E}">
        <p14:creationId xmlns:p14="http://schemas.microsoft.com/office/powerpoint/2010/main" val="42389821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086"/>
                                        </p:tgtEl>
                                        <p:attrNameLst>
                                          <p:attrName>style.visibility</p:attrName>
                                        </p:attrNameLst>
                                      </p:cBhvr>
                                      <p:to>
                                        <p:strVal val="visible"/>
                                      </p:to>
                                    </p:set>
                                    <p:anim calcmode="lin" valueType="num">
                                      <p:cBhvr>
                                        <p:cTn id="7" dur="500" fill="hold"/>
                                        <p:tgtEl>
                                          <p:spTgt spid="3086"/>
                                        </p:tgtEl>
                                        <p:attrNameLst>
                                          <p:attrName>ppt_w</p:attrName>
                                        </p:attrNameLst>
                                      </p:cBhvr>
                                      <p:tavLst>
                                        <p:tav tm="0">
                                          <p:val>
                                            <p:fltVal val="0"/>
                                          </p:val>
                                        </p:tav>
                                        <p:tav tm="100000">
                                          <p:val>
                                            <p:strVal val="#ppt_w"/>
                                          </p:val>
                                        </p:tav>
                                      </p:tavLst>
                                    </p:anim>
                                    <p:anim calcmode="lin" valueType="num">
                                      <p:cBhvr>
                                        <p:cTn id="8" dur="500" fill="hold"/>
                                        <p:tgtEl>
                                          <p:spTgt spid="3086"/>
                                        </p:tgtEl>
                                        <p:attrNameLst>
                                          <p:attrName>ppt_h</p:attrName>
                                        </p:attrNameLst>
                                      </p:cBhvr>
                                      <p:tavLst>
                                        <p:tav tm="0">
                                          <p:val>
                                            <p:fltVal val="0"/>
                                          </p:val>
                                        </p:tav>
                                        <p:tav tm="100000">
                                          <p:val>
                                            <p:strVal val="#ppt_h"/>
                                          </p:val>
                                        </p:tav>
                                      </p:tavLst>
                                    </p:anim>
                                    <p:animEffect transition="in" filter="fade">
                                      <p:cBhvr>
                                        <p:cTn id="9" dur="500"/>
                                        <p:tgtEl>
                                          <p:spTgt spid="308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1"/>
                                        </p:tgtEl>
                                        <p:attrNameLst>
                                          <p:attrName>style.visibility</p:attrName>
                                        </p:attrNameLst>
                                      </p:cBhvr>
                                      <p:to>
                                        <p:strVal val="visible"/>
                                      </p:to>
                                    </p:set>
                                    <p:anim calcmode="lin" valueType="num">
                                      <p:cBhvr>
                                        <p:cTn id="12" dur="500" fill="hold"/>
                                        <p:tgtEl>
                                          <p:spTgt spid="41"/>
                                        </p:tgtEl>
                                        <p:attrNameLst>
                                          <p:attrName>ppt_w</p:attrName>
                                        </p:attrNameLst>
                                      </p:cBhvr>
                                      <p:tavLst>
                                        <p:tav tm="0">
                                          <p:val>
                                            <p:fltVal val="0"/>
                                          </p:val>
                                        </p:tav>
                                        <p:tav tm="100000">
                                          <p:val>
                                            <p:strVal val="#ppt_w"/>
                                          </p:val>
                                        </p:tav>
                                      </p:tavLst>
                                    </p:anim>
                                    <p:anim calcmode="lin" valueType="num">
                                      <p:cBhvr>
                                        <p:cTn id="13" dur="500" fill="hold"/>
                                        <p:tgtEl>
                                          <p:spTgt spid="41"/>
                                        </p:tgtEl>
                                        <p:attrNameLst>
                                          <p:attrName>ppt_h</p:attrName>
                                        </p:attrNameLst>
                                      </p:cBhvr>
                                      <p:tavLst>
                                        <p:tav tm="0">
                                          <p:val>
                                            <p:fltVal val="0"/>
                                          </p:val>
                                        </p:tav>
                                        <p:tav tm="100000">
                                          <p:val>
                                            <p:strVal val="#ppt_h"/>
                                          </p:val>
                                        </p:tav>
                                      </p:tavLst>
                                    </p:anim>
                                    <p:animEffect transition="in" filter="fade">
                                      <p:cBhvr>
                                        <p:cTn id="14" dur="500"/>
                                        <p:tgtEl>
                                          <p:spTgt spid="41"/>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084"/>
                                        </p:tgtEl>
                                        <p:attrNameLst>
                                          <p:attrName>style.visibility</p:attrName>
                                        </p:attrNameLst>
                                      </p:cBhvr>
                                      <p:to>
                                        <p:strVal val="visible"/>
                                      </p:to>
                                    </p:set>
                                    <p:anim calcmode="lin" valueType="num">
                                      <p:cBhvr>
                                        <p:cTn id="19" dur="500" fill="hold"/>
                                        <p:tgtEl>
                                          <p:spTgt spid="3084"/>
                                        </p:tgtEl>
                                        <p:attrNameLst>
                                          <p:attrName>ppt_w</p:attrName>
                                        </p:attrNameLst>
                                      </p:cBhvr>
                                      <p:tavLst>
                                        <p:tav tm="0">
                                          <p:val>
                                            <p:fltVal val="0"/>
                                          </p:val>
                                        </p:tav>
                                        <p:tav tm="100000">
                                          <p:val>
                                            <p:strVal val="#ppt_w"/>
                                          </p:val>
                                        </p:tav>
                                      </p:tavLst>
                                    </p:anim>
                                    <p:anim calcmode="lin" valueType="num">
                                      <p:cBhvr>
                                        <p:cTn id="20" dur="500" fill="hold"/>
                                        <p:tgtEl>
                                          <p:spTgt spid="3084"/>
                                        </p:tgtEl>
                                        <p:attrNameLst>
                                          <p:attrName>ppt_h</p:attrName>
                                        </p:attrNameLst>
                                      </p:cBhvr>
                                      <p:tavLst>
                                        <p:tav tm="0">
                                          <p:val>
                                            <p:fltVal val="0"/>
                                          </p:val>
                                        </p:tav>
                                        <p:tav tm="100000">
                                          <p:val>
                                            <p:strVal val="#ppt_h"/>
                                          </p:val>
                                        </p:tav>
                                      </p:tavLst>
                                    </p:anim>
                                    <p:animEffect transition="in" filter="fade">
                                      <p:cBhvr>
                                        <p:cTn id="21" dur="500"/>
                                        <p:tgtEl>
                                          <p:spTgt spid="3084"/>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p:cTn id="24" dur="500" fill="hold"/>
                                        <p:tgtEl>
                                          <p:spTgt spid="13"/>
                                        </p:tgtEl>
                                        <p:attrNameLst>
                                          <p:attrName>ppt_w</p:attrName>
                                        </p:attrNameLst>
                                      </p:cBhvr>
                                      <p:tavLst>
                                        <p:tav tm="0">
                                          <p:val>
                                            <p:fltVal val="0"/>
                                          </p:val>
                                        </p:tav>
                                        <p:tav tm="100000">
                                          <p:val>
                                            <p:strVal val="#ppt_w"/>
                                          </p:val>
                                        </p:tav>
                                      </p:tavLst>
                                    </p:anim>
                                    <p:anim calcmode="lin" valueType="num">
                                      <p:cBhvr>
                                        <p:cTn id="25" dur="500" fill="hold"/>
                                        <p:tgtEl>
                                          <p:spTgt spid="13"/>
                                        </p:tgtEl>
                                        <p:attrNameLst>
                                          <p:attrName>ppt_h</p:attrName>
                                        </p:attrNameLst>
                                      </p:cBhvr>
                                      <p:tavLst>
                                        <p:tav tm="0">
                                          <p:val>
                                            <p:fltVal val="0"/>
                                          </p:val>
                                        </p:tav>
                                        <p:tav tm="100000">
                                          <p:val>
                                            <p:strVal val="#ppt_h"/>
                                          </p:val>
                                        </p:tav>
                                      </p:tavLst>
                                    </p:anim>
                                    <p:animEffect transition="in" filter="fade">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4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6" name="TextBox 5"/>
          <p:cNvSpPr txBox="1"/>
          <p:nvPr/>
        </p:nvSpPr>
        <p:spPr>
          <a:xfrm>
            <a:off x="457200" y="533400"/>
            <a:ext cx="8305800" cy="4939814"/>
          </a:xfrm>
          <a:prstGeom prst="rect">
            <a:avLst/>
          </a:prstGeom>
          <a:noFill/>
        </p:spPr>
        <p:txBody>
          <a:bodyPr wrap="square" rtlCol="0">
            <a:spAutoFit/>
          </a:bodyPr>
          <a:lstStyle/>
          <a:p>
            <a:r>
              <a:rPr lang="en-US" sz="3500" dirty="0">
                <a:solidFill>
                  <a:srgbClr val="FFFF00"/>
                </a:solidFill>
              </a:rPr>
              <a:t>Watchtower, Jan. 15, 1969, pg. 51 ~ </a:t>
            </a:r>
            <a:r>
              <a:rPr lang="en-US" sz="3500" dirty="0"/>
              <a:t>“Jesus foretold that among his people there would be a </a:t>
            </a:r>
            <a:r>
              <a:rPr lang="en-US" sz="3500" dirty="0" smtClean="0"/>
              <a:t>‘faithful </a:t>
            </a:r>
            <a:r>
              <a:rPr lang="en-US" sz="3500" dirty="0"/>
              <a:t>and discreet </a:t>
            </a:r>
            <a:r>
              <a:rPr lang="en-US" sz="3500" dirty="0" smtClean="0"/>
              <a:t>slave’ </a:t>
            </a:r>
            <a:r>
              <a:rPr lang="en-US" sz="3500" dirty="0"/>
              <a:t>class who would be providing the spiritual food of God’s family of devoted servants on earth, acting as his channel of communication and overseeing the carrying out of the Kingdom interests worldwide.” (Matt. 24:45-47)</a:t>
            </a:r>
          </a:p>
        </p:txBody>
      </p:sp>
    </p:spTree>
    <p:extLst>
      <p:ext uri="{BB962C8B-B14F-4D97-AF65-F5344CB8AC3E}">
        <p14:creationId xmlns:p14="http://schemas.microsoft.com/office/powerpoint/2010/main" val="29784961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6" name="TextBox 5"/>
          <p:cNvSpPr txBox="1"/>
          <p:nvPr/>
        </p:nvSpPr>
        <p:spPr>
          <a:xfrm>
            <a:off x="457200" y="533400"/>
            <a:ext cx="8305800" cy="3970318"/>
          </a:xfrm>
          <a:prstGeom prst="rect">
            <a:avLst/>
          </a:prstGeom>
          <a:noFill/>
        </p:spPr>
        <p:txBody>
          <a:bodyPr wrap="square" rtlCol="0">
            <a:spAutoFit/>
          </a:bodyPr>
          <a:lstStyle/>
          <a:p>
            <a:r>
              <a:rPr lang="en-US" sz="3600" dirty="0">
                <a:solidFill>
                  <a:srgbClr val="FFFF00"/>
                </a:solidFill>
              </a:rPr>
              <a:t>Watchtower, Oct. 1, 1994, pg. 8 ~ </a:t>
            </a:r>
            <a:r>
              <a:rPr lang="en-US" sz="3600" dirty="0" smtClean="0"/>
              <a:t>“All </a:t>
            </a:r>
            <a:r>
              <a:rPr lang="en-US" sz="3600" dirty="0"/>
              <a:t>who want to understand the Bible should appreciate that the </a:t>
            </a:r>
            <a:r>
              <a:rPr lang="en-US" sz="3600" dirty="0" smtClean="0"/>
              <a:t>‘greatly </a:t>
            </a:r>
            <a:r>
              <a:rPr lang="en-US" sz="3600" dirty="0"/>
              <a:t>diversified wisdom of </a:t>
            </a:r>
            <a:r>
              <a:rPr lang="en-US" sz="3600" dirty="0" smtClean="0"/>
              <a:t>God’ </a:t>
            </a:r>
            <a:r>
              <a:rPr lang="en-US" sz="3600" dirty="0"/>
              <a:t>can become known only through Jehovah's channel of communication, the faithful and discreet slave</a:t>
            </a:r>
            <a:r>
              <a:rPr lang="en-US" sz="3600" dirty="0" smtClean="0"/>
              <a:t>."</a:t>
            </a:r>
            <a:endParaRPr lang="en-US" sz="3600" dirty="0"/>
          </a:p>
        </p:txBody>
      </p:sp>
    </p:spTree>
    <p:extLst>
      <p:ext uri="{BB962C8B-B14F-4D97-AF65-F5344CB8AC3E}">
        <p14:creationId xmlns:p14="http://schemas.microsoft.com/office/powerpoint/2010/main" val="1948853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6" name="TextBox 5"/>
          <p:cNvSpPr txBox="1"/>
          <p:nvPr/>
        </p:nvSpPr>
        <p:spPr>
          <a:xfrm>
            <a:off x="457200" y="533400"/>
            <a:ext cx="8305800" cy="3970318"/>
          </a:xfrm>
          <a:prstGeom prst="rect">
            <a:avLst/>
          </a:prstGeom>
          <a:noFill/>
        </p:spPr>
        <p:txBody>
          <a:bodyPr wrap="square" rtlCol="0">
            <a:spAutoFit/>
          </a:bodyPr>
          <a:lstStyle/>
          <a:p>
            <a:r>
              <a:rPr lang="en-US" sz="3600" dirty="0">
                <a:solidFill>
                  <a:srgbClr val="FFFF00"/>
                </a:solidFill>
              </a:rPr>
              <a:t>Watchtower, Oct. 1, 1967, pg. 587 ~ </a:t>
            </a:r>
            <a:r>
              <a:rPr lang="en-US" sz="3600" dirty="0" smtClean="0"/>
              <a:t>“Thus </a:t>
            </a:r>
            <a:r>
              <a:rPr lang="en-US" sz="3600" dirty="0"/>
              <a:t>the Bible is an organizational book and belongs to the Christian congregation as an organization, not to individuals, regardless of how sincerely they may believe that they can interpret the Bible."</a:t>
            </a:r>
          </a:p>
        </p:txBody>
      </p:sp>
    </p:spTree>
    <p:extLst>
      <p:ext uri="{BB962C8B-B14F-4D97-AF65-F5344CB8AC3E}">
        <p14:creationId xmlns:p14="http://schemas.microsoft.com/office/powerpoint/2010/main" val="6184981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391400" cy="923330"/>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48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a:t>
            </a:r>
            <a:r>
              <a:rPr lang="en-US" sz="5400" dirty="0" smtClean="0">
                <a:solidFill>
                  <a:schemeClr val="bg2">
                    <a:lumMod val="50000"/>
                  </a:schemeClr>
                </a:solidFill>
                <a:effectLst>
                  <a:glow rad="228600">
                    <a:schemeClr val="accent3">
                      <a:lumMod val="50000"/>
                      <a:alpha val="56000"/>
                    </a:schemeClr>
                  </a:glow>
                </a:effectLst>
                <a:latin typeface="Aaron" panose="02020900000000000000" pitchFamily="18" charset="0"/>
              </a:rPr>
              <a:t>Watchtower</a:t>
            </a:r>
            <a:endParaRPr lang="en-US" sz="54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6" name="TextBox 5"/>
          <p:cNvSpPr txBox="1"/>
          <p:nvPr/>
        </p:nvSpPr>
        <p:spPr>
          <a:xfrm>
            <a:off x="457200" y="533400"/>
            <a:ext cx="8305800" cy="5078313"/>
          </a:xfrm>
          <a:prstGeom prst="rect">
            <a:avLst/>
          </a:prstGeom>
          <a:noFill/>
        </p:spPr>
        <p:txBody>
          <a:bodyPr wrap="square" rtlCol="0">
            <a:spAutoFit/>
          </a:bodyPr>
          <a:lstStyle/>
          <a:p>
            <a:r>
              <a:rPr lang="en-US" sz="3600" dirty="0">
                <a:solidFill>
                  <a:srgbClr val="FFFF00"/>
                </a:solidFill>
              </a:rPr>
              <a:t>Watchtower, Aug. 15, 1981, pg. 29 ~ </a:t>
            </a:r>
            <a:r>
              <a:rPr lang="en-US" sz="3600" dirty="0" smtClean="0"/>
              <a:t>“From </a:t>
            </a:r>
            <a:r>
              <a:rPr lang="en-US" sz="3600" dirty="0"/>
              <a:t>time to time, there have arisen from among the ranks of Jehovah's people those who, like the original Satan, have adopted an independent, faultfinding attitude . . . They say that it is sufficient to read the Bible exclusively, either alone or in small groups at home. </a:t>
            </a:r>
          </a:p>
        </p:txBody>
      </p:sp>
    </p:spTree>
    <p:extLst>
      <p:ext uri="{BB962C8B-B14F-4D97-AF65-F5344CB8AC3E}">
        <p14:creationId xmlns:p14="http://schemas.microsoft.com/office/powerpoint/2010/main" val="14731243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Cults">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lts">
      <a:majorFont>
        <a:latin typeface="Aaron"/>
        <a:ea typeface=""/>
        <a:cs typeface=""/>
      </a:majorFont>
      <a:minorFont>
        <a:latin typeface="Aaron"/>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err="1" smtClean="0"/>
        </a:defPPr>
      </a:lstStyle>
    </a:txDef>
  </a:objectDefaults>
  <a:extraClrSchemeLst/>
  <a:extLst>
    <a:ext uri="{05A4C25C-085E-4340-85A3-A5531E510DB2}">
      <thm15:themeFamily xmlns:thm15="http://schemas.microsoft.com/office/thememl/2012/main" name="Presentation1" id="{6B49FD00-7824-4DA1-B138-5863DA597AA3}" vid="{7346FA46-6AA5-4E2E-AF77-21C81892963B}"/>
    </a:ext>
  </a:extLst>
</a:theme>
</file>

<file path=docProps/app.xml><?xml version="1.0" encoding="utf-8"?>
<Properties xmlns="http://schemas.openxmlformats.org/officeDocument/2006/extended-properties" xmlns:vt="http://schemas.openxmlformats.org/officeDocument/2006/docPropsVTypes">
  <Template>Cults</Template>
  <TotalTime>3849</TotalTime>
  <Words>1224</Words>
  <Application>Microsoft Office PowerPoint</Application>
  <PresentationFormat>On-screen Show (4:3)</PresentationFormat>
  <Paragraphs>158</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Aharoni</vt:lpstr>
      <vt:lpstr>Times New Roman</vt:lpstr>
      <vt:lpstr>Aaron</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57</cp:revision>
  <dcterms:created xsi:type="dcterms:W3CDTF">2014-09-29T00:32:16Z</dcterms:created>
  <dcterms:modified xsi:type="dcterms:W3CDTF">2014-10-01T22:02:48Z</dcterms:modified>
</cp:coreProperties>
</file>